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315" r:id="rId4"/>
    <p:sldId id="298" r:id="rId5"/>
    <p:sldId id="316" r:id="rId6"/>
    <p:sldId id="304" r:id="rId7"/>
    <p:sldId id="302" r:id="rId8"/>
    <p:sldId id="303" r:id="rId9"/>
    <p:sldId id="273" r:id="rId10"/>
    <p:sldId id="258" r:id="rId11"/>
    <p:sldId id="277" r:id="rId12"/>
    <p:sldId id="290" r:id="rId13"/>
    <p:sldId id="305" r:id="rId14"/>
    <p:sldId id="278" r:id="rId15"/>
    <p:sldId id="306" r:id="rId16"/>
    <p:sldId id="291" r:id="rId17"/>
    <p:sldId id="307" r:id="rId18"/>
    <p:sldId id="308" r:id="rId19"/>
    <p:sldId id="310" r:id="rId20"/>
    <p:sldId id="317" r:id="rId21"/>
    <p:sldId id="311" r:id="rId22"/>
    <p:sldId id="312" r:id="rId23"/>
    <p:sldId id="289" r:id="rId24"/>
    <p:sldId id="268" r:id="rId25"/>
    <p:sldId id="313" r:id="rId26"/>
    <p:sldId id="314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4" autoAdjust="0"/>
    <p:restoredTop sz="94660" autoAdjust="0"/>
  </p:normalViewPr>
  <p:slideViewPr>
    <p:cSldViewPr>
      <p:cViewPr varScale="1">
        <p:scale>
          <a:sx n="61" d="100"/>
          <a:sy n="61" d="100"/>
        </p:scale>
        <p:origin x="312" y="37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91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2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idx="13"/>
          </p:nvPr>
        </p:nvSpPr>
        <p:spPr>
          <a:xfrm>
            <a:off x="3125977" y="673100"/>
            <a:ext cx="18135604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35001" y="9448800"/>
            <a:ext cx="23114002" cy="2006600"/>
          </a:xfrm>
          <a:prstGeom prst="rect">
            <a:avLst/>
          </a:prstGeom>
        </p:spPr>
        <p:txBody>
          <a:bodyPr anchor="b"/>
          <a:lstStyle/>
          <a:p>
            <a:r>
              <a:t>Образец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35001" y="11518900"/>
            <a:ext cx="23114002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13"/>
          </p:nvPr>
        </p:nvSpPr>
        <p:spPr>
          <a:xfrm>
            <a:off x="8" y="0"/>
            <a:ext cx="24384003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863335" y="5074944"/>
            <a:ext cx="10698330" cy="3977588"/>
          </a:xfrm>
          <a:prstGeom prst="rect">
            <a:avLst/>
          </a:prstGeom>
        </p:spPr>
        <p:txBody>
          <a:bodyPr lIns="87085" tIns="87085" rIns="87085" bIns="87085" anchor="t"/>
          <a:lstStyle>
            <a:lvl1pPr marL="0" indent="0" defTabSz="1823358">
              <a:spcBef>
                <a:spcPts val="900"/>
              </a:spcBef>
              <a:buSzTx/>
              <a:buNone/>
              <a:defRPr sz="3800">
                <a:latin typeface="Cambria"/>
                <a:ea typeface="Cambria"/>
                <a:cs typeface="Cambria"/>
                <a:sym typeface="Cambria"/>
              </a:defRPr>
            </a:lvl1pPr>
            <a:lvl2pPr marL="0" indent="0" defTabSz="1823358">
              <a:spcBef>
                <a:spcPts val="900"/>
              </a:spcBef>
              <a:buSzTx/>
              <a:buNone/>
              <a:defRPr sz="3800">
                <a:latin typeface="Cambria"/>
                <a:ea typeface="Cambria"/>
                <a:cs typeface="Cambria"/>
                <a:sym typeface="Cambria"/>
              </a:defRPr>
            </a:lvl2pPr>
            <a:lvl3pPr marL="0" indent="0" defTabSz="1823358">
              <a:spcBef>
                <a:spcPts val="900"/>
              </a:spcBef>
              <a:buSzTx/>
              <a:buNone/>
              <a:defRPr sz="3800">
                <a:latin typeface="Cambria"/>
                <a:ea typeface="Cambria"/>
                <a:cs typeface="Cambria"/>
                <a:sym typeface="Cambria"/>
              </a:defRPr>
            </a:lvl3pPr>
            <a:lvl4pPr marL="0" indent="0" defTabSz="1823358">
              <a:spcBef>
                <a:spcPts val="900"/>
              </a:spcBef>
              <a:buSzTx/>
              <a:buNone/>
              <a:defRPr sz="3800">
                <a:latin typeface="Cambria"/>
                <a:ea typeface="Cambria"/>
                <a:cs typeface="Cambria"/>
                <a:sym typeface="Cambria"/>
              </a:defRPr>
            </a:lvl4pPr>
            <a:lvl5pPr marL="0" indent="0" defTabSz="1823358">
              <a:spcBef>
                <a:spcPts val="900"/>
              </a:spcBef>
              <a:buSzTx/>
              <a:buNone/>
              <a:defRPr sz="3800"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9863335" y="548727"/>
            <a:ext cx="10698330" cy="4114745"/>
          </a:xfrm>
          <a:prstGeom prst="rect">
            <a:avLst/>
          </a:prstGeom>
          <a:solidFill>
            <a:srgbClr val="FFFFFF">
              <a:alpha val="64999"/>
            </a:srgbClr>
          </a:solidFill>
        </p:spPr>
        <p:txBody>
          <a:bodyPr lIns="87085" tIns="87085" rIns="87085" bIns="87085" anchor="t"/>
          <a:lstStyle>
            <a:lvl1pPr algn="l" defTabSz="1823358">
              <a:defRPr sz="6000" b="1">
                <a:solidFill>
                  <a:srgbClr val="09304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5661925" y="12466469"/>
            <a:ext cx="466271" cy="492502"/>
          </a:xfrm>
          <a:prstGeom prst="rect">
            <a:avLst/>
          </a:prstGeom>
        </p:spPr>
        <p:txBody>
          <a:bodyPr lIns="87085" tIns="87085" rIns="87085" bIns="87085" anchor="ctr"/>
          <a:lstStyle>
            <a:lvl1pPr algn="r" defTabSz="1741714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 rot="16200000" flipH="1">
            <a:off x="12162641" y="3959750"/>
            <a:ext cx="34288" cy="17900725"/>
          </a:xfrm>
          <a:prstGeom prst="rect">
            <a:avLst/>
          </a:prstGeom>
          <a:gradFill>
            <a:gsLst>
              <a:gs pos="0">
                <a:srgbClr val="42708A"/>
              </a:gs>
              <a:gs pos="100000">
                <a:srgbClr val="DAEDE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1741714">
              <a:defRPr sz="3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8" name="image1.png" descr="C:\Users\Sergey.Kr\Desktop\новые логотипы\Logo_Revera.wm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9424" y="13079482"/>
            <a:ext cx="3037421" cy="448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jpeg" descr="C:\Users\Sergey.Kr\Desktop\city\30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8486" y="21"/>
            <a:ext cx="18173096" cy="1289295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018643" y="550352"/>
            <a:ext cx="16355788" cy="2286002"/>
          </a:xfrm>
          <a:prstGeom prst="rect">
            <a:avLst/>
          </a:prstGeom>
        </p:spPr>
        <p:txBody>
          <a:bodyPr lIns="87085" tIns="87085" rIns="87085" bIns="87085" anchor="t"/>
          <a:lstStyle>
            <a:lvl1pPr algn="l" defTabSz="1823358">
              <a:defRPr sz="6000" b="1">
                <a:solidFill>
                  <a:srgbClr val="09304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018643" y="3199189"/>
            <a:ext cx="16355788" cy="9053288"/>
          </a:xfrm>
          <a:prstGeom prst="rect">
            <a:avLst/>
          </a:prstGeom>
        </p:spPr>
        <p:txBody>
          <a:bodyPr lIns="87085" tIns="87085" rIns="87085" bIns="87085" anchor="t"/>
          <a:lstStyle>
            <a:lvl1pPr marL="674062" indent="-674062" defTabSz="1823358">
              <a:spcBef>
                <a:spcPts val="1500"/>
              </a:spcBef>
              <a:buSzPct val="100000"/>
              <a:buFont typeface="Arial"/>
              <a:defRPr sz="6200">
                <a:latin typeface="Cambria"/>
                <a:ea typeface="Cambria"/>
                <a:cs typeface="Cambria"/>
                <a:sym typeface="Cambria"/>
              </a:defRPr>
            </a:lvl1pPr>
            <a:lvl2pPr marL="1119296" indent="-641460" defTabSz="1823358">
              <a:spcBef>
                <a:spcPts val="1500"/>
              </a:spcBef>
              <a:buSzPct val="100000"/>
              <a:buFont typeface="Arial"/>
              <a:buChar char="–"/>
              <a:defRPr sz="6200">
                <a:latin typeface="Cambria"/>
                <a:ea typeface="Cambria"/>
                <a:cs typeface="Cambria"/>
                <a:sym typeface="Cambria"/>
              </a:defRPr>
            </a:lvl2pPr>
            <a:lvl3pPr marL="1547812" indent="-590550" defTabSz="1823358">
              <a:spcBef>
                <a:spcPts val="1500"/>
              </a:spcBef>
              <a:buSzPct val="100000"/>
              <a:buFont typeface="Arial"/>
              <a:defRPr sz="6200">
                <a:latin typeface="Cambria"/>
                <a:ea typeface="Cambria"/>
                <a:cs typeface="Cambria"/>
                <a:sym typeface="Cambria"/>
              </a:defRPr>
            </a:lvl3pPr>
            <a:lvl4pPr marL="2142824" indent="-707724" defTabSz="1823358">
              <a:spcBef>
                <a:spcPts val="1500"/>
              </a:spcBef>
              <a:buSzPct val="100000"/>
              <a:buFont typeface="Arial"/>
              <a:buChar char="–"/>
              <a:defRPr sz="6200">
                <a:latin typeface="Cambria"/>
                <a:ea typeface="Cambria"/>
                <a:cs typeface="Cambria"/>
                <a:sym typeface="Cambria"/>
              </a:defRPr>
            </a:lvl4pPr>
            <a:lvl5pPr marL="2620659" indent="-707724" defTabSz="1823358">
              <a:spcBef>
                <a:spcPts val="1500"/>
              </a:spcBef>
              <a:buSzPct val="100000"/>
              <a:buFont typeface="Arial"/>
              <a:buChar char="»"/>
              <a:defRPr sz="6200">
                <a:latin typeface="Cambria"/>
                <a:ea typeface="Cambria"/>
                <a:cs typeface="Cambria"/>
                <a:sym typeface="Cambria"/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15661925" y="12466469"/>
            <a:ext cx="466271" cy="492502"/>
          </a:xfrm>
          <a:prstGeom prst="rect">
            <a:avLst/>
          </a:prstGeom>
        </p:spPr>
        <p:txBody>
          <a:bodyPr lIns="87085" tIns="87085" rIns="87085" bIns="87085" anchor="ctr"/>
          <a:lstStyle>
            <a:lvl1pPr algn="r" defTabSz="1741714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778001" y="2298705"/>
            <a:ext cx="20828005" cy="4648202"/>
          </a:xfrm>
          <a:prstGeom prst="rect">
            <a:avLst/>
          </a:prstGeom>
        </p:spPr>
        <p:txBody>
          <a:bodyPr anchor="b"/>
          <a:lstStyle>
            <a:lvl1pPr defTabSz="825490">
              <a:defRPr sz="11300"/>
            </a:lvl1pPr>
          </a:lstStyle>
          <a:p>
            <a:r>
              <a:t>Образец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1778001" y="7073900"/>
            <a:ext cx="20828005" cy="1587500"/>
          </a:xfrm>
          <a:prstGeom prst="rect">
            <a:avLst/>
          </a:prstGeom>
        </p:spPr>
        <p:txBody>
          <a:bodyPr anchor="t"/>
          <a:lstStyle>
            <a:lvl1pPr marL="0" indent="0" algn="ctr" defTabSz="825490">
              <a:spcBef>
                <a:spcPts val="0"/>
              </a:spcBef>
              <a:buSzTx/>
              <a:buNone/>
              <a:defRPr sz="4200"/>
            </a:lvl1pPr>
            <a:lvl2pPr marL="0" indent="0" algn="ctr" defTabSz="825490">
              <a:spcBef>
                <a:spcPts val="0"/>
              </a:spcBef>
              <a:buSzTx/>
              <a:buNone/>
              <a:defRPr sz="4200"/>
            </a:lvl2pPr>
            <a:lvl3pPr marL="0" indent="0" algn="ctr" defTabSz="825490">
              <a:spcBef>
                <a:spcPts val="0"/>
              </a:spcBef>
              <a:buSzTx/>
              <a:buNone/>
              <a:defRPr sz="4200"/>
            </a:lvl3pPr>
            <a:lvl4pPr marL="0" indent="0" algn="ctr" defTabSz="825490">
              <a:spcBef>
                <a:spcPts val="0"/>
              </a:spcBef>
              <a:buSzTx/>
              <a:buNone/>
              <a:defRPr sz="4200"/>
            </a:lvl4pPr>
            <a:lvl5pPr marL="0" indent="0" algn="ctr" defTabSz="82549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pic" idx="13"/>
          </p:nvPr>
        </p:nvSpPr>
        <p:spPr>
          <a:xfrm>
            <a:off x="3125971" y="673098"/>
            <a:ext cx="18135605" cy="873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635004" y="9448806"/>
            <a:ext cx="23113999" cy="2006603"/>
          </a:xfrm>
          <a:prstGeom prst="rect">
            <a:avLst/>
          </a:prstGeom>
        </p:spPr>
        <p:txBody>
          <a:bodyPr anchor="b"/>
          <a:lstStyle>
            <a:lvl1pPr defTabSz="825490">
              <a:defRPr sz="11300"/>
            </a:lvl1pPr>
          </a:lstStyle>
          <a:p>
            <a:r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635004" y="11518903"/>
            <a:ext cx="23113999" cy="1587501"/>
          </a:xfrm>
          <a:prstGeom prst="rect">
            <a:avLst/>
          </a:prstGeom>
        </p:spPr>
        <p:txBody>
          <a:bodyPr anchor="t"/>
          <a:lstStyle>
            <a:lvl1pPr marL="0" indent="0" algn="ctr" defTabSz="825490">
              <a:spcBef>
                <a:spcPts val="0"/>
              </a:spcBef>
              <a:buSzTx/>
              <a:buNone/>
              <a:defRPr sz="4200"/>
            </a:lvl1pPr>
            <a:lvl2pPr marL="0" indent="0" algn="ctr" defTabSz="825490">
              <a:spcBef>
                <a:spcPts val="0"/>
              </a:spcBef>
              <a:buSzTx/>
              <a:buNone/>
              <a:defRPr sz="4200"/>
            </a:lvl2pPr>
            <a:lvl3pPr marL="0" indent="0" algn="ctr" defTabSz="825490">
              <a:spcBef>
                <a:spcPts val="0"/>
              </a:spcBef>
              <a:buSzTx/>
              <a:buNone/>
              <a:defRPr sz="4200"/>
            </a:lvl3pPr>
            <a:lvl4pPr marL="0" indent="0" algn="ctr" defTabSz="825490">
              <a:spcBef>
                <a:spcPts val="0"/>
              </a:spcBef>
              <a:buSzTx/>
              <a:buNone/>
              <a:defRPr sz="4200"/>
            </a:lvl4pPr>
            <a:lvl5pPr marL="0" indent="0" algn="ctr" defTabSz="82549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778001" y="4533903"/>
            <a:ext cx="20828005" cy="4648204"/>
          </a:xfrm>
          <a:prstGeom prst="rect">
            <a:avLst/>
          </a:prstGeom>
        </p:spPr>
        <p:txBody>
          <a:bodyPr/>
          <a:lstStyle>
            <a:lvl1pPr defTabSz="825490">
              <a:defRPr sz="11300"/>
            </a:lvl1pPr>
          </a:lstStyle>
          <a:p>
            <a:r>
              <a:t>Образец заголовка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pic" sz="half" idx="13"/>
          </p:nvPr>
        </p:nvSpPr>
        <p:spPr>
          <a:xfrm>
            <a:off x="13165979" y="1104903"/>
            <a:ext cx="9525005" cy="115062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1651004" y="1104900"/>
            <a:ext cx="10223501" cy="5613400"/>
          </a:xfrm>
          <a:prstGeom prst="rect">
            <a:avLst/>
          </a:prstGeom>
        </p:spPr>
        <p:txBody>
          <a:bodyPr anchor="b"/>
          <a:lstStyle>
            <a:lvl1pPr defTabSz="825490">
              <a:defRPr sz="8500"/>
            </a:lvl1pPr>
          </a:lstStyle>
          <a:p>
            <a:r>
              <a:t>Образец заголовка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1651004" y="6845302"/>
            <a:ext cx="10223501" cy="5765802"/>
          </a:xfrm>
          <a:prstGeom prst="rect">
            <a:avLst/>
          </a:prstGeom>
        </p:spPr>
        <p:txBody>
          <a:bodyPr anchor="t"/>
          <a:lstStyle>
            <a:lvl1pPr marL="0" indent="0" algn="ctr" defTabSz="825490">
              <a:spcBef>
                <a:spcPts val="0"/>
              </a:spcBef>
              <a:buSzTx/>
              <a:buNone/>
              <a:defRPr sz="4200"/>
            </a:lvl1pPr>
            <a:lvl2pPr marL="0" indent="0" algn="ctr" defTabSz="825490">
              <a:spcBef>
                <a:spcPts val="0"/>
              </a:spcBef>
              <a:buSzTx/>
              <a:buNone/>
              <a:defRPr sz="4200"/>
            </a:lvl2pPr>
            <a:lvl3pPr marL="0" indent="0" algn="ctr" defTabSz="825490">
              <a:spcBef>
                <a:spcPts val="0"/>
              </a:spcBef>
              <a:buSzTx/>
              <a:buNone/>
              <a:defRPr sz="4200"/>
            </a:lvl3pPr>
            <a:lvl4pPr marL="0" indent="0" algn="ctr" defTabSz="825490">
              <a:spcBef>
                <a:spcPts val="0"/>
              </a:spcBef>
              <a:buSzTx/>
              <a:buNone/>
              <a:defRPr sz="4200"/>
            </a:lvl4pPr>
            <a:lvl5pPr marL="0" indent="0" algn="ctr" defTabSz="82549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689104" y="952503"/>
            <a:ext cx="21005802" cy="2286001"/>
          </a:xfrm>
          <a:prstGeom prst="rect">
            <a:avLst/>
          </a:prstGeom>
        </p:spPr>
        <p:txBody>
          <a:bodyPr/>
          <a:lstStyle>
            <a:lvl1pPr defTabSz="825490">
              <a:defRPr sz="11300"/>
            </a:lvl1pPr>
          </a:lstStyle>
          <a:p>
            <a:r>
              <a:t>Образец заголовка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689104" y="952503"/>
            <a:ext cx="21005802" cy="2286001"/>
          </a:xfrm>
          <a:prstGeom prst="rect">
            <a:avLst/>
          </a:prstGeom>
        </p:spPr>
        <p:txBody>
          <a:bodyPr/>
          <a:lstStyle>
            <a:lvl1pPr defTabSz="825490">
              <a:defRPr sz="11300"/>
            </a:lvl1pPr>
          </a:lstStyle>
          <a:p>
            <a:r>
              <a:t>Образец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1689104" y="3238501"/>
            <a:ext cx="21005802" cy="9207502"/>
          </a:xfrm>
          <a:prstGeom prst="rect">
            <a:avLst/>
          </a:prstGeom>
        </p:spPr>
        <p:txBody>
          <a:bodyPr/>
          <a:lstStyle>
            <a:lvl1pPr marL="634995" indent="-634995" defTabSz="825490">
              <a:defRPr sz="5300"/>
            </a:lvl1pPr>
            <a:lvl2pPr marL="1269987" indent="-634995" defTabSz="825490">
              <a:defRPr sz="5300"/>
            </a:lvl2pPr>
            <a:lvl3pPr marL="1904981" indent="-634993" defTabSz="825490">
              <a:defRPr sz="5300"/>
            </a:lvl3pPr>
            <a:lvl4pPr marL="2539973" indent="-634993" defTabSz="825490">
              <a:defRPr sz="5300"/>
            </a:lvl4pPr>
            <a:lvl5pPr marL="3174968" indent="-634993" defTabSz="825490">
              <a:defRPr sz="53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2" cy="4648200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pic" sz="half" idx="13"/>
          </p:nvPr>
        </p:nvSpPr>
        <p:spPr>
          <a:xfrm>
            <a:off x="13169903" y="3238501"/>
            <a:ext cx="9524998" cy="9207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689104" y="952503"/>
            <a:ext cx="21005802" cy="2286001"/>
          </a:xfrm>
          <a:prstGeom prst="rect">
            <a:avLst/>
          </a:prstGeom>
        </p:spPr>
        <p:txBody>
          <a:bodyPr/>
          <a:lstStyle>
            <a:lvl1pPr defTabSz="825490">
              <a:defRPr sz="11300"/>
            </a:lvl1pPr>
          </a:lstStyle>
          <a:p>
            <a:r>
              <a:t>Образец заголовка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half" idx="1"/>
          </p:nvPr>
        </p:nvSpPr>
        <p:spPr>
          <a:xfrm>
            <a:off x="1689100" y="3238501"/>
            <a:ext cx="10007600" cy="9207502"/>
          </a:xfrm>
          <a:prstGeom prst="rect">
            <a:avLst/>
          </a:prstGeom>
        </p:spPr>
        <p:txBody>
          <a:bodyPr/>
          <a:lstStyle>
            <a:lvl1pPr marL="558795" indent="-558795" defTabSz="825490">
              <a:spcBef>
                <a:spcPts val="4500"/>
              </a:spcBef>
              <a:defRPr sz="4600"/>
            </a:lvl1pPr>
            <a:lvl2pPr marL="1117590" indent="-558795" defTabSz="825490">
              <a:spcBef>
                <a:spcPts val="4500"/>
              </a:spcBef>
              <a:defRPr sz="4600"/>
            </a:lvl2pPr>
            <a:lvl3pPr marL="1676381" indent="-558793" defTabSz="825490">
              <a:spcBef>
                <a:spcPts val="4500"/>
              </a:spcBef>
              <a:defRPr sz="4600"/>
            </a:lvl3pPr>
            <a:lvl4pPr marL="2235175" indent="-558793" defTabSz="825490">
              <a:spcBef>
                <a:spcPts val="4500"/>
              </a:spcBef>
              <a:defRPr sz="4600"/>
            </a:lvl4pPr>
            <a:lvl5pPr marL="2793969" indent="-558793" defTabSz="825490">
              <a:spcBef>
                <a:spcPts val="4500"/>
              </a:spcBef>
              <a:defRPr sz="46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1689104" y="1778000"/>
            <a:ext cx="21005802" cy="10147300"/>
          </a:xfrm>
          <a:prstGeom prst="rect">
            <a:avLst/>
          </a:prstGeom>
        </p:spPr>
        <p:txBody>
          <a:bodyPr/>
          <a:lstStyle>
            <a:lvl1pPr marL="634995" indent="-634995" defTabSz="825490">
              <a:defRPr sz="5300"/>
            </a:lvl1pPr>
            <a:lvl2pPr marL="1269987" indent="-634995" defTabSz="825490">
              <a:defRPr sz="5300"/>
            </a:lvl2pPr>
            <a:lvl3pPr marL="1904981" indent="-634993" defTabSz="825490">
              <a:defRPr sz="5300"/>
            </a:lvl3pPr>
            <a:lvl4pPr marL="2539973" indent="-634993" defTabSz="825490">
              <a:defRPr sz="5300"/>
            </a:lvl4pPr>
            <a:lvl5pPr marL="3174968" indent="-634993" defTabSz="825490">
              <a:defRPr sz="53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pic" sz="quarter" idx="13"/>
          </p:nvPr>
        </p:nvSpPr>
        <p:spPr>
          <a:xfrm>
            <a:off x="15760701" y="7048499"/>
            <a:ext cx="7404102" cy="55499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pic" sz="quarter" idx="14"/>
          </p:nvPr>
        </p:nvSpPr>
        <p:spPr>
          <a:xfrm>
            <a:off x="15760701" y="1130299"/>
            <a:ext cx="7404102" cy="5549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pic" idx="15"/>
          </p:nvPr>
        </p:nvSpPr>
        <p:spPr>
          <a:xfrm>
            <a:off x="1206500" y="1130299"/>
            <a:ext cx="14173202" cy="11468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2387600" y="8953503"/>
            <a:ext cx="19621504" cy="685800"/>
          </a:xfrm>
          <a:prstGeom prst="rect">
            <a:avLst/>
          </a:prstGeom>
        </p:spPr>
        <p:txBody>
          <a:bodyPr anchor="t"/>
          <a:lstStyle>
            <a:lvl1pPr marL="0" indent="0" algn="ctr" defTabSz="825490">
              <a:spcBef>
                <a:spcPts val="0"/>
              </a:spcBef>
              <a:buSzTx/>
              <a:buNone/>
              <a:defRPr sz="3900">
                <a:latin typeface="+mj-lt"/>
                <a:ea typeface="+mj-ea"/>
                <a:cs typeface="+mj-cs"/>
                <a:sym typeface="Helvetica"/>
              </a:defRPr>
            </a:lvl1pPr>
            <a:lvl2pPr marL="1099026" indent="-464033" algn="ctr" defTabSz="825490">
              <a:spcBef>
                <a:spcPts val="0"/>
              </a:spcBef>
              <a:defRPr sz="3900">
                <a:latin typeface="+mj-lt"/>
                <a:ea typeface="+mj-ea"/>
                <a:cs typeface="+mj-cs"/>
                <a:sym typeface="Helvetica"/>
              </a:defRPr>
            </a:lvl2pPr>
            <a:lvl3pPr marL="1734017" indent="-464030" algn="ctr" defTabSz="825490">
              <a:spcBef>
                <a:spcPts val="0"/>
              </a:spcBef>
              <a:defRPr sz="3900">
                <a:latin typeface="+mj-lt"/>
                <a:ea typeface="+mj-ea"/>
                <a:cs typeface="+mj-cs"/>
                <a:sym typeface="Helvetica"/>
              </a:defRPr>
            </a:lvl3pPr>
            <a:lvl4pPr marL="2369011" indent="-464030" algn="ctr" defTabSz="825490">
              <a:spcBef>
                <a:spcPts val="0"/>
              </a:spcBef>
              <a:defRPr sz="3900">
                <a:latin typeface="+mj-lt"/>
                <a:ea typeface="+mj-ea"/>
                <a:cs typeface="+mj-cs"/>
                <a:sym typeface="Helvetica"/>
              </a:defRPr>
            </a:lvl4pPr>
            <a:lvl5pPr marL="3004004" indent="-464030" algn="ctr" defTabSz="825490">
              <a:spcBef>
                <a:spcPts val="0"/>
              </a:spcBef>
              <a:defRPr sz="39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3"/>
          </p:nvPr>
        </p:nvSpPr>
        <p:spPr>
          <a:xfrm>
            <a:off x="2387601" y="6045205"/>
            <a:ext cx="19621502" cy="889003"/>
          </a:xfrm>
          <a:prstGeom prst="rect">
            <a:avLst/>
          </a:prstGeom>
        </p:spPr>
        <p:txBody>
          <a:bodyPr/>
          <a:lstStyle/>
          <a:p>
            <a:pPr marL="628645" indent="-628645" defTabSz="817235">
              <a:spcBef>
                <a:spcPts val="5800"/>
              </a:spcBef>
            </a:pPr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pic" idx="13"/>
          </p:nvPr>
        </p:nvSpPr>
        <p:spPr>
          <a:xfrm>
            <a:off x="4" y="0"/>
            <a:ext cx="24384002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11951972" y="13081006"/>
            <a:ext cx="467361" cy="482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sz="half" idx="13"/>
          </p:nvPr>
        </p:nvSpPr>
        <p:spPr>
          <a:xfrm>
            <a:off x="1316599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half" idx="1"/>
          </p:nvPr>
        </p:nvSpPr>
        <p:spPr>
          <a:xfrm>
            <a:off x="1689110" y="3238500"/>
            <a:ext cx="10007601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689110" y="1778000"/>
            <a:ext cx="21005802" cy="10147300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387610" y="8953500"/>
            <a:ext cx="19621502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j-lt"/>
                <a:ea typeface="+mj-ea"/>
                <a:cs typeface="+mj-cs"/>
                <a:sym typeface="Helvetica"/>
              </a:defRPr>
            </a:lvl1pPr>
            <a:lvl2pPr marL="1099037" indent="-464038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2pPr>
            <a:lvl3pPr marL="1734037" indent="-464037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3pPr>
            <a:lvl4pPr marL="2369037" indent="-464037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4pPr>
            <a:lvl5pPr marL="3004037" indent="-464037" algn="ctr">
              <a:spcBef>
                <a:spcPts val="0"/>
              </a:spcBef>
              <a:defRPr sz="3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3"/>
          </p:nvPr>
        </p:nvSpPr>
        <p:spPr>
          <a:xfrm>
            <a:off x="2387610" y="6038312"/>
            <a:ext cx="19621502" cy="90281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10" y="952500"/>
            <a:ext cx="21005802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10" y="3238500"/>
            <a:ext cx="21005802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40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2452">
              <a:alpha val="8980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6416"/>
              </a:srgbClr>
            </a:outerShdw>
          </a:effectLst>
        </p:spPr>
        <p:txBody>
          <a:bodyPr lIns="50800" tIns="50800" rIns="50800" bIns="50800" anchor="ctr"/>
          <a:lstStyle/>
          <a:p>
            <a:pPr defTabSz="825369">
              <a:defRPr sz="3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3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097" y="12120660"/>
            <a:ext cx="7050856" cy="110799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2146883" y="5393481"/>
            <a:ext cx="2009023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369">
              <a:defRPr sz="8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b="1" dirty="0" err="1"/>
              <a:t>Блокчейн</a:t>
            </a:r>
            <a:r>
              <a:rPr lang="ru-RU" b="1" dirty="0"/>
              <a:t>: </a:t>
            </a:r>
            <a:r>
              <a:rPr lang="ru-RU" b="1" dirty="0" err="1"/>
              <a:t>фейк</a:t>
            </a:r>
            <a:r>
              <a:rPr lang="ru-RU" b="1" dirty="0"/>
              <a:t> или будущее?</a:t>
            </a:r>
            <a:endParaRPr b="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76"/>
          <p:cNvSpPr/>
          <p:nvPr/>
        </p:nvSpPr>
        <p:spPr>
          <a:xfrm>
            <a:off x="11399912" y="2023194"/>
            <a:ext cx="11525830" cy="7643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впервые концепция </a:t>
            </a:r>
            <a:r>
              <a:rPr lang="ru-RU" dirty="0" err="1"/>
              <a:t>блокчейна</a:t>
            </a:r>
            <a:r>
              <a:rPr lang="ru-RU" dirty="0"/>
              <a:t> сформулирована </a:t>
            </a:r>
            <a:r>
              <a:rPr lang="ru-RU" dirty="0" err="1"/>
              <a:t>Сатоши</a:t>
            </a:r>
            <a:r>
              <a:rPr lang="ru-RU" dirty="0"/>
              <a:t> </a:t>
            </a:r>
            <a:r>
              <a:rPr lang="ru-RU" dirty="0" err="1"/>
              <a:t>Накамото</a:t>
            </a:r>
            <a:r>
              <a:rPr lang="ru-RU" dirty="0"/>
              <a:t> в 2008 г.</a:t>
            </a:r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разработана для </a:t>
            </a:r>
            <a:r>
              <a:rPr lang="en-US" dirty="0" err="1"/>
              <a:t>Bitcoin</a:t>
            </a:r>
            <a:endParaRPr lang="en-US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гарантирует безопасность транзакций и независимость от посредников (например, банков)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65059-C93D-714F-87D9-4BEAFBD8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60" y="3324473"/>
            <a:ext cx="5040560" cy="50405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22042" y="0"/>
            <a:ext cx="24416406" cy="3669299"/>
          </a:xfrm>
          <a:prstGeom prst="rect">
            <a:avLst/>
          </a:prstGeom>
          <a:solidFill>
            <a:srgbClr val="012452">
              <a:alpha val="8980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730835" y="1321688"/>
            <a:ext cx="2095473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Основные механизмы доказательства в </a:t>
            </a:r>
            <a:r>
              <a:rPr lang="ru-RU" dirty="0" err="1"/>
              <a:t>блокчейн</a:t>
            </a:r>
            <a:endParaRPr dirty="0"/>
          </a:p>
        </p:txBody>
      </p:sp>
      <p:sp>
        <p:nvSpPr>
          <p:cNvPr id="276" name="Shape 276"/>
          <p:cNvSpPr/>
          <p:nvPr/>
        </p:nvSpPr>
        <p:spPr>
          <a:xfrm>
            <a:off x="2326904" y="5179245"/>
            <a:ext cx="9463163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857250" indent="-85725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6000" dirty="0">
                <a:sym typeface="Helvetica Light"/>
              </a:rPr>
              <a:t>Proof</a:t>
            </a:r>
            <a:r>
              <a:rPr lang="ru-RU" sz="6000" dirty="0">
                <a:sym typeface="Helvetica Light"/>
              </a:rPr>
              <a:t>-</a:t>
            </a:r>
            <a:r>
              <a:rPr lang="en-US" sz="6000" dirty="0">
                <a:sym typeface="Helvetica Light"/>
              </a:rPr>
              <a:t>of</a:t>
            </a:r>
            <a:r>
              <a:rPr lang="ru-RU" sz="6000" dirty="0">
                <a:sym typeface="Helvetica Light"/>
              </a:rPr>
              <a:t>-</a:t>
            </a:r>
            <a:r>
              <a:rPr lang="en-US" sz="6000" dirty="0">
                <a:sym typeface="Helvetica Light"/>
              </a:rPr>
              <a:t>Work</a:t>
            </a:r>
            <a:endParaRPr lang="ru-RU" sz="6000" dirty="0">
              <a:sym typeface="Helvetica Light"/>
            </a:endParaRPr>
          </a:p>
          <a:p>
            <a:pPr marL="857250" indent="-85725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6000" dirty="0">
              <a:sym typeface="Helvetica Light"/>
            </a:endParaRPr>
          </a:p>
          <a:p>
            <a:pPr marL="857250" indent="-85725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6000" dirty="0">
                <a:sym typeface="Helvetica Light"/>
              </a:rPr>
              <a:t>Proof</a:t>
            </a:r>
            <a:r>
              <a:rPr lang="ru-RU" sz="6000" dirty="0">
                <a:sym typeface="Helvetica Light"/>
              </a:rPr>
              <a:t>-</a:t>
            </a:r>
            <a:r>
              <a:rPr lang="en-US" sz="6000" dirty="0">
                <a:sym typeface="Helvetica Light"/>
              </a:rPr>
              <a:t>of</a:t>
            </a:r>
            <a:r>
              <a:rPr lang="ru-RU" sz="6000" dirty="0">
                <a:sym typeface="Helvetica Light"/>
              </a:rPr>
              <a:t>-</a:t>
            </a:r>
            <a:r>
              <a:rPr lang="en-US" sz="6000" dirty="0">
                <a:sym typeface="Helvetica Light"/>
              </a:rPr>
              <a:t>Stake</a:t>
            </a:r>
            <a:endParaRPr lang="ru-RU" sz="6000" dirty="0">
              <a:sym typeface="Helvetica Light"/>
            </a:endParaRPr>
          </a:p>
          <a:p>
            <a:pPr marL="857250" indent="-85725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6000" dirty="0">
              <a:sym typeface="Helvetica Light"/>
            </a:endParaRPr>
          </a:p>
          <a:p>
            <a:pPr marL="857250" indent="-85725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6000" dirty="0">
                <a:sym typeface="Helvetica Light"/>
              </a:rPr>
              <a:t>Proof-of-Capacity</a:t>
            </a:r>
            <a:endParaRPr lang="ru-RU" sz="6000" dirty="0"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8E70E-C68A-3E4C-8C9A-DC0B2091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048" y="4193704"/>
            <a:ext cx="10958815" cy="73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807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22042" y="0"/>
            <a:ext cx="24416406" cy="3669299"/>
          </a:xfrm>
          <a:prstGeom prst="rect">
            <a:avLst/>
          </a:prstGeom>
          <a:solidFill>
            <a:srgbClr val="012452">
              <a:alpha val="8980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730835" y="1321689"/>
            <a:ext cx="2095473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Типы </a:t>
            </a:r>
            <a:r>
              <a:rPr lang="ru-RU" dirty="0" err="1"/>
              <a:t>блокчейнов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174776" y="9561784"/>
            <a:ext cx="10873814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/>
              <a:t>Публичный: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Каждый участни</a:t>
            </a:r>
            <a:r>
              <a:rPr lang="ru-RU" sz="4000" dirty="0"/>
              <a:t>к видит транзакции</a:t>
            </a:r>
            <a:endParaRPr lang="en-US" sz="4000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/>
              <a:t>Bitcoin, </a:t>
            </a:r>
            <a:r>
              <a:rPr lang="en-US" sz="4000" dirty="0" err="1"/>
              <a:t>Ethereum</a:t>
            </a:r>
            <a:endParaRPr kumimoji="0" lang="be-BY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3789" y="9561784"/>
            <a:ext cx="10510211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/>
              <a:t>Приватный: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Доступ у ограниченного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круга лиц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 err="1"/>
              <a:t>Hyperledger</a:t>
            </a:r>
            <a:r>
              <a:rPr lang="en-US" sz="4000" dirty="0"/>
              <a:t> Fabric</a:t>
            </a:r>
            <a:endParaRPr kumimoji="0" lang="be-BY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1" y="4409728"/>
            <a:ext cx="4098104" cy="4098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348" y="5051448"/>
            <a:ext cx="32870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310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7947" y="6427113"/>
            <a:ext cx="217081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Какие возможности предоставляет </a:t>
            </a:r>
            <a:r>
              <a:rPr lang="ru-RU" sz="6600" dirty="0" err="1">
                <a:solidFill>
                  <a:schemeClr val="tx1"/>
                </a:solidFill>
              </a:rPr>
              <a:t>блокчейн</a:t>
            </a:r>
            <a:r>
              <a:rPr lang="ru-RU" sz="6600" dirty="0">
                <a:solidFill>
                  <a:schemeClr val="tx1"/>
                </a:solidFill>
              </a:rPr>
              <a:t> сегодня?</a:t>
            </a:r>
            <a:endParaRPr lang="be-BY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432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-1" y="0"/>
            <a:ext cx="10892718" cy="13716000"/>
          </a:xfrm>
          <a:prstGeom prst="rect">
            <a:avLst/>
          </a:prstGeom>
          <a:solidFill>
            <a:srgbClr val="002452">
              <a:alpha val="9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 sz="4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0" y="5883374"/>
            <a:ext cx="1089271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ru-RU" dirty="0"/>
              <a:t>Создание и обмен </a:t>
            </a:r>
            <a:r>
              <a:rPr lang="ru-RU" dirty="0" err="1"/>
              <a:t>криптовалют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BF199-F1B6-5A4A-AF81-70809248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>
          <a:xfrm>
            <a:off x="10892717" y="5353"/>
            <a:ext cx="13491283" cy="137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916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-1" y="0"/>
            <a:ext cx="8228573" cy="13716000"/>
          </a:xfrm>
          <a:prstGeom prst="rect">
            <a:avLst/>
          </a:prstGeom>
          <a:solidFill>
            <a:srgbClr val="002452">
              <a:alpha val="9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 sz="4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5925" y="5883374"/>
            <a:ext cx="822857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ru-RU" dirty="0"/>
              <a:t>Создание и обмен </a:t>
            </a:r>
            <a:r>
              <a:rPr lang="ru-RU" dirty="0" err="1"/>
              <a:t>криптовалют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9311680" y="4113659"/>
            <a:ext cx="13128104" cy="5488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более 1,5 тыс. </a:t>
            </a:r>
            <a:r>
              <a:rPr kumimoji="0" lang="ru-RU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криптовалют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капитализация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рынка сегодня – около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  $ 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350 млрд.</a:t>
            </a:r>
            <a:endParaRPr kumimoji="0" lang="en-US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aseline="0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крупнейшие по капитализации – </a:t>
            </a:r>
            <a:r>
              <a:rPr kumimoji="0" lang="en-US" sz="5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Bitcoin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Ether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е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um, Ripple</a:t>
            </a: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0353420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22042" y="0"/>
            <a:ext cx="24416406" cy="3669299"/>
          </a:xfrm>
          <a:prstGeom prst="rect">
            <a:avLst/>
          </a:prstGeom>
          <a:solidFill>
            <a:srgbClr val="012452">
              <a:alpha val="8980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730835" y="1321689"/>
            <a:ext cx="2095473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Initial Coin Offering (ICO)</a:t>
            </a:r>
            <a:endParaRPr dirty="0"/>
          </a:p>
        </p:txBody>
      </p:sp>
      <p:sp>
        <p:nvSpPr>
          <p:cNvPr id="276" name="Shape 276"/>
          <p:cNvSpPr/>
          <p:nvPr/>
        </p:nvSpPr>
        <p:spPr>
          <a:xfrm>
            <a:off x="4779930" y="5637148"/>
            <a:ext cx="14856542" cy="610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Способ привлечения инвестиций, аналог </a:t>
            </a:r>
            <a:r>
              <a:rPr lang="en-US" dirty="0"/>
              <a:t>IPO</a:t>
            </a:r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Как правило, предварительно публикуется </a:t>
            </a:r>
            <a:r>
              <a:rPr lang="en-US" dirty="0"/>
              <a:t>Whitepaper</a:t>
            </a:r>
            <a:endParaRPr lang="ru-RU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Осуществляется на платформе </a:t>
            </a:r>
            <a:r>
              <a:rPr lang="ru-RU" dirty="0" err="1"/>
              <a:t>блокчейн</a:t>
            </a:r>
            <a:r>
              <a:rPr lang="ru-RU" dirty="0"/>
              <a:t>, как правило - </a:t>
            </a:r>
            <a:r>
              <a:rPr lang="en-US" dirty="0" err="1"/>
              <a:t>Ethereum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3000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-1" y="0"/>
            <a:ext cx="8228573" cy="13716000"/>
          </a:xfrm>
          <a:prstGeom prst="rect">
            <a:avLst/>
          </a:prstGeom>
          <a:solidFill>
            <a:srgbClr val="002452">
              <a:alpha val="9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 sz="4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5925" y="6345039"/>
            <a:ext cx="822857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ru-RU" dirty="0"/>
              <a:t>Виды токенов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9167664" y="1035894"/>
            <a:ext cx="15216336" cy="1164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dirty="0" err="1"/>
              <a:t>Криптовалюта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Utility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token – 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удостоверяет право доступа или пользования ПО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aseline="0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Equity token – 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аналог ценной бумаги, предоставляет право на долю, прибыль и т.д.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aseline="0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Product token – 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права на материальный объект (например, золото)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aseline="0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Loan token</a:t>
            </a:r>
            <a:r>
              <a:rPr lang="ru-RU" dirty="0"/>
              <a:t> – удостоверяет </a:t>
            </a:r>
            <a:r>
              <a:rPr lang="ru-RU" dirty="0" err="1"/>
              <a:t>займ</a:t>
            </a:r>
            <a:endParaRPr lang="en-US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License token</a:t>
            </a:r>
            <a:r>
              <a:rPr lang="ru-RU" dirty="0"/>
              <a:t> – право на получение дохода от использования продукта, ПО</a:t>
            </a:r>
          </a:p>
        </p:txBody>
      </p:sp>
    </p:spTree>
    <p:extLst>
      <p:ext uri="{BB962C8B-B14F-4D97-AF65-F5344CB8AC3E}">
        <p14:creationId xmlns:p14="http://schemas.microsoft.com/office/powerpoint/2010/main" val="92707136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22042" y="0"/>
            <a:ext cx="24416406" cy="3669299"/>
          </a:xfrm>
          <a:prstGeom prst="rect">
            <a:avLst/>
          </a:prstGeom>
          <a:solidFill>
            <a:srgbClr val="012452">
              <a:alpha val="8980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730835" y="860024"/>
            <a:ext cx="2095473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Обмен и хранение документации </a:t>
            </a:r>
          </a:p>
          <a:p>
            <a:pPr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(на примере </a:t>
            </a:r>
            <a:r>
              <a:rPr lang="en-US" dirty="0" err="1"/>
              <a:t>Hyperledger</a:t>
            </a:r>
            <a:r>
              <a:rPr lang="en-US" dirty="0"/>
              <a:t> Fabric)</a:t>
            </a:r>
            <a:endParaRPr dirty="0"/>
          </a:p>
        </p:txBody>
      </p:sp>
      <p:sp>
        <p:nvSpPr>
          <p:cNvPr id="276" name="Shape 276"/>
          <p:cNvSpPr/>
          <p:nvPr/>
        </p:nvSpPr>
        <p:spPr>
          <a:xfrm>
            <a:off x="4117898" y="4910116"/>
            <a:ext cx="16224694" cy="795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Безопасная оцифровка и хранение документов</a:t>
            </a:r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Автоматизация обмена документами</a:t>
            </a:r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Сокращение административных расходов по организации поставок</a:t>
            </a:r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dirty="0"/>
          </a:p>
          <a:p>
            <a:pPr marL="685800" indent="-6858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Нет издержек, связанных с физическим обменом документами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9356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-1" y="0"/>
            <a:ext cx="8228573" cy="13716000"/>
          </a:xfrm>
          <a:prstGeom prst="rect">
            <a:avLst/>
          </a:prstGeom>
          <a:solidFill>
            <a:srgbClr val="002452">
              <a:alpha val="9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 sz="4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53" name="Shape 253"/>
          <p:cNvSpPr/>
          <p:nvPr/>
        </p:nvSpPr>
        <p:spPr>
          <a:xfrm>
            <a:off x="5925" y="6345039"/>
            <a:ext cx="822857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ru-RU" dirty="0" err="1"/>
              <a:t>Блокчейн</a:t>
            </a:r>
            <a:r>
              <a:rPr lang="ru-RU" dirty="0"/>
              <a:t> сегодня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0225427" y="3728938"/>
            <a:ext cx="13177464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обмен и хранение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любой оцифрованной информации и ценностей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aseline="0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безопасный и без посредников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	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(peer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peer)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aseline="0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по мнению энтузиастов, предвещает появ</a:t>
            </a:r>
            <a:r>
              <a:rPr lang="ru-RU" dirty="0"/>
              <a:t>л</a:t>
            </a:r>
            <a:r>
              <a:rPr kumimoji="0" lang="ru-RU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ение 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internet of value</a:t>
            </a: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92001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80637"/>
              </p:ext>
            </p:extLst>
          </p:nvPr>
        </p:nvGraphicFramePr>
        <p:xfrm>
          <a:off x="4127104" y="2609528"/>
          <a:ext cx="16336912" cy="66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402">
                <a:tc>
                  <a:txBody>
                    <a:bodyPr/>
                    <a:lstStyle/>
                    <a:p>
                      <a:r>
                        <a:rPr lang="ru-RU" sz="6600" dirty="0"/>
                        <a:t>2017 </a:t>
                      </a:r>
                      <a:endParaRPr lang="be-BY" sz="6600" dirty="0"/>
                    </a:p>
                  </a:txBody>
                  <a:tcPr marL="90000" marR="90000" marT="7200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0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6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15336" y="6769442"/>
            <a:ext cx="1202533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5400" dirty="0"/>
              <a:t>Более 4 млрд.</a:t>
            </a:r>
            <a:r>
              <a:rPr lang="en-US" sz="5400" dirty="0"/>
              <a:t>$ </a:t>
            </a:r>
            <a:r>
              <a:rPr lang="ru-RU" sz="5400" dirty="0"/>
              <a:t>собраны на </a:t>
            </a:r>
            <a:r>
              <a:rPr lang="en-US" sz="5400" dirty="0"/>
              <a:t>ICO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9286254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675" y="6427113"/>
            <a:ext cx="205187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Как регуляторы реагируют на развитие </a:t>
            </a:r>
            <a:r>
              <a:rPr lang="ru-RU" sz="6600" dirty="0" err="1">
                <a:solidFill>
                  <a:schemeClr val="tx1"/>
                </a:solidFill>
              </a:rPr>
              <a:t>блокчейна</a:t>
            </a:r>
            <a:r>
              <a:rPr lang="ru-RU" sz="6600" dirty="0">
                <a:solidFill>
                  <a:schemeClr val="tx1"/>
                </a:solidFill>
              </a:rPr>
              <a:t>?</a:t>
            </a:r>
            <a:endParaRPr lang="be-BY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833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22042" y="0"/>
            <a:ext cx="24416406" cy="3669299"/>
          </a:xfrm>
          <a:prstGeom prst="rect">
            <a:avLst/>
          </a:prstGeom>
          <a:solidFill>
            <a:srgbClr val="012452">
              <a:alpha val="8980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730835" y="1321689"/>
            <a:ext cx="2095473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KYC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730835" y="5065058"/>
            <a:ext cx="13485501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14400" indent="-914400" algn="l">
              <a:buFont typeface="+mj-lt"/>
              <a:buAutoNum type="arabicParenR"/>
            </a:pPr>
            <a:r>
              <a:rPr lang="ru-RU" dirty="0"/>
              <a:t>идентификация и верификация личности клиента-ФЛ;</a:t>
            </a:r>
          </a:p>
          <a:p>
            <a:pPr marL="914400" indent="-914400" algn="l">
              <a:buFont typeface="+mj-lt"/>
              <a:buAutoNum type="arabicParenR"/>
            </a:pPr>
            <a:endParaRPr lang="ru-RU" dirty="0"/>
          </a:p>
          <a:p>
            <a:pPr marL="914400" indent="-914400" algn="l">
              <a:buFont typeface="+mj-lt"/>
              <a:buAutoNum type="arabicParenR"/>
            </a:pPr>
            <a:r>
              <a:rPr lang="ru-RU" dirty="0"/>
              <a:t>идентификация и верификация</a:t>
            </a:r>
            <a:r>
              <a:rPr lang="en-US" dirty="0"/>
              <a:t> </a:t>
            </a:r>
            <a:r>
              <a:rPr lang="ru-RU" dirty="0" err="1"/>
              <a:t>бенефициарных</a:t>
            </a:r>
            <a:r>
              <a:rPr lang="ru-RU" dirty="0"/>
              <a:t> владельцев клиентов-ЮЛ;</a:t>
            </a:r>
          </a:p>
          <a:p>
            <a:pPr marL="914400" indent="-914400" algn="l">
              <a:buFont typeface="+mj-lt"/>
              <a:buAutoNum type="arabicParenR"/>
            </a:pPr>
            <a:endParaRPr lang="ru-RU" dirty="0"/>
          </a:p>
          <a:p>
            <a:pPr marL="914400" indent="-914400" algn="l">
              <a:buFont typeface="+mj-lt"/>
              <a:buAutoNum type="arabicParenR"/>
            </a:pPr>
            <a:r>
              <a:rPr lang="ru-RU" dirty="0"/>
              <a:t>создание риск-профиля клиента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831" y="4383251"/>
            <a:ext cx="7621736" cy="76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799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-1" y="0"/>
            <a:ext cx="8228573" cy="13716000"/>
          </a:xfrm>
          <a:prstGeom prst="rect">
            <a:avLst/>
          </a:prstGeom>
          <a:solidFill>
            <a:srgbClr val="002452">
              <a:alpha val="9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 sz="4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51" name="Group 251"/>
          <p:cNvGrpSpPr/>
          <p:nvPr/>
        </p:nvGrpSpPr>
        <p:grpSpPr>
          <a:xfrm>
            <a:off x="8416009" y="168472"/>
            <a:ext cx="13804336" cy="21262231"/>
            <a:chOff x="0" y="-7100405"/>
            <a:chExt cx="14088516" cy="31242890"/>
          </a:xfrm>
        </p:grpSpPr>
        <p:sp>
          <p:nvSpPr>
            <p:cNvPr id="249" name="Shape 249"/>
            <p:cNvSpPr/>
            <p:nvPr/>
          </p:nvSpPr>
          <p:spPr>
            <a:xfrm>
              <a:off x="0" y="725239"/>
              <a:ext cx="14088516" cy="100811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902499" y="-7100405"/>
              <a:ext cx="12283516" cy="31242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914400" indent="-914400" algn="l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dirty="0"/>
                <a:t>риск-профили операций (</a:t>
              </a:r>
              <a:r>
                <a:rPr lang="en-US" dirty="0"/>
                <a:t>e.g. </a:t>
              </a:r>
              <a:r>
                <a:rPr lang="ru-RU" dirty="0"/>
                <a:t>по клиенту, географии, характеру операции)</a:t>
              </a:r>
            </a:p>
            <a:p>
              <a:pPr marL="914400" indent="-914400" algn="l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dirty="0"/>
                <a:t>информирование контрольного органа о подозрительных операциях</a:t>
              </a:r>
            </a:p>
            <a:p>
              <a:pPr marL="914400" indent="-914400" algn="l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dirty="0"/>
                <a:t>возможность блокирования операций</a:t>
              </a:r>
            </a:p>
            <a:p>
              <a:pPr marL="914400" indent="-914400" algn="l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dirty="0"/>
                <a:t>регулярный пересмотр политики</a:t>
              </a:r>
            </a:p>
            <a:p>
              <a:pPr marL="914400" indent="-914400" algn="l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dirty="0"/>
                <a:t>выделение </a:t>
              </a:r>
              <a:r>
                <a:rPr lang="en-US" dirty="0"/>
                <a:t>compliance officer</a:t>
              </a:r>
            </a:p>
            <a:p>
              <a:pPr marL="914400" indent="-914400" algn="l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dirty="0"/>
                <a:t>международные стандарты </a:t>
              </a:r>
              <a:r>
                <a:rPr lang="en-US" dirty="0"/>
                <a:t>(FATF)</a:t>
              </a:r>
              <a:endParaRPr lang="ru-RU" dirty="0"/>
            </a:p>
            <a:p>
              <a:pPr marL="914400" indent="-914400" algn="l">
                <a:lnSpc>
                  <a:spcPct val="150000"/>
                </a:lnSpc>
                <a:buSzPct val="100000"/>
                <a:buFont typeface="Wingdings" pitchFamily="2" charset="2"/>
                <a:buChar char="ü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ru-RU" dirty="0"/>
            </a:p>
            <a:p>
              <a:pPr marL="914400" indent="-914400" algn="l">
                <a:lnSpc>
                  <a:spcPct val="150000"/>
                </a:lnSpc>
                <a:buSzPct val="100000"/>
                <a:buFont typeface="Wingdings" pitchFamily="2" charset="2"/>
                <a:buChar char="ü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ru-RU" dirty="0"/>
            </a:p>
            <a:p>
              <a:pPr marL="914400" indent="-914400" algn="l">
                <a:lnSpc>
                  <a:spcPct val="150000"/>
                </a:lnSpc>
                <a:buSzPct val="100000"/>
                <a:buFont typeface="Wingdings" pitchFamily="2" charset="2"/>
                <a:buChar char="ü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ru-RU" dirty="0"/>
            </a:p>
            <a:p>
              <a:pPr marL="914400" indent="-914400" algn="l">
                <a:lnSpc>
                  <a:spcPct val="150000"/>
                </a:lnSpc>
                <a:buSzPct val="100000"/>
                <a:buFont typeface="Wingdings" pitchFamily="2" charset="2"/>
                <a:buChar char="ü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ru-RU" dirty="0"/>
            </a:p>
            <a:p>
              <a:pPr marL="914400" indent="-914400" algn="just">
                <a:lnSpc>
                  <a:spcPct val="150000"/>
                </a:lnSpc>
                <a:buSzPct val="100000"/>
                <a:buFont typeface="+mj-lt"/>
                <a:buAutoNum type="arabicParenR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ru-RU" dirty="0"/>
            </a:p>
            <a:p>
              <a:pPr marL="914400" indent="-914400" algn="just">
                <a:lnSpc>
                  <a:spcPct val="150000"/>
                </a:lnSpc>
                <a:buSzPct val="100000"/>
                <a:buFont typeface="+mj-lt"/>
                <a:buAutoNum type="arabicParenR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ru-RU" dirty="0"/>
            </a:p>
            <a:p>
              <a:pPr marL="881062" indent="-881062" algn="just">
                <a:lnSpc>
                  <a:spcPct val="150000"/>
                </a:lnSpc>
                <a:buSzPct val="100000"/>
                <a:buFont typeface="Arial"/>
                <a:buChar char="•"/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  <a:p>
              <a:pPr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br>
                <a:rPr dirty="0"/>
              </a:br>
              <a:endParaRPr dirty="0"/>
            </a:p>
          </p:txBody>
        </p:sp>
      </p:grpSp>
      <p:sp>
        <p:nvSpPr>
          <p:cNvPr id="253" name="Shape 253"/>
          <p:cNvSpPr/>
          <p:nvPr/>
        </p:nvSpPr>
        <p:spPr>
          <a:xfrm>
            <a:off x="588610" y="10286625"/>
            <a:ext cx="705135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490">
              <a:defRPr sz="6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en-US" dirty="0"/>
              <a:t>AML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4" y="1457400"/>
            <a:ext cx="6897784" cy="68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800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-1" y="0"/>
            <a:ext cx="8228573" cy="13716000"/>
          </a:xfrm>
          <a:prstGeom prst="rect">
            <a:avLst/>
          </a:prstGeom>
          <a:solidFill>
            <a:srgbClr val="002452">
              <a:alpha val="9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90">
              <a:defRPr sz="49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-1" y="9423053"/>
            <a:ext cx="822857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dirty="0" err="1">
                <a:solidFill>
                  <a:schemeClr val="bg1"/>
                </a:solidFill>
              </a:rPr>
              <a:t>кибербезопасность</a:t>
            </a:r>
            <a:endParaRPr kumimoji="0" lang="be-BY" sz="6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91800" y="1425743"/>
            <a:ext cx="1219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ru-RU" dirty="0"/>
              <a:t>защита от </a:t>
            </a:r>
            <a:r>
              <a:rPr lang="ru-RU" dirty="0" err="1"/>
              <a:t>кибератак</a:t>
            </a:r>
            <a:r>
              <a:rPr lang="ru-RU" dirty="0"/>
              <a:t> и иного воздействия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ru-RU" dirty="0"/>
              <a:t>постоянный контроль состояния систем 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ru-RU" dirty="0"/>
              <a:t>соответствие международным стандартам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15" y="4120883"/>
            <a:ext cx="10058400" cy="547423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9599712" y="9544451"/>
          <a:ext cx="12056888" cy="19203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2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382">
                <a:tc>
                  <a:txBody>
                    <a:bodyPr/>
                    <a:lstStyle/>
                    <a:p>
                      <a:r>
                        <a:rPr lang="en-US" sz="6000" dirty="0"/>
                        <a:t>ISO 27001</a:t>
                      </a:r>
                      <a:endParaRPr lang="be-BY" sz="6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/>
                        <a:t>PCI DSS</a:t>
                      </a:r>
                      <a:r>
                        <a:rPr lang="ru-RU" sz="6000" dirty="0"/>
                        <a:t>*</a:t>
                      </a:r>
                      <a:endParaRPr lang="be-BY" sz="6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35616" y="11817951"/>
            <a:ext cx="1694452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* Стандарт</a:t>
            </a:r>
            <a:r>
              <a:rPr kumimoji="0" lang="ru-RU" sz="4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безопасности платежных систем </a:t>
            </a:r>
            <a:r>
              <a:rPr lang="en-US" sz="4000" dirty="0"/>
              <a:t>Visa, MasterCard, American Express</a:t>
            </a:r>
            <a:r>
              <a:rPr lang="ru-RU" sz="4000" dirty="0"/>
              <a:t> и др.</a:t>
            </a:r>
            <a:endParaRPr kumimoji="0" lang="be-BY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856718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0" y="1"/>
            <a:ext cx="24384000" cy="13716002"/>
          </a:xfrm>
          <a:prstGeom prst="rect">
            <a:avLst/>
          </a:prstGeom>
          <a:solidFill>
            <a:srgbClr val="002452">
              <a:alpha val="81961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6416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9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2480" y="5826924"/>
            <a:ext cx="10468523" cy="167915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12046587" y="8123588"/>
            <a:ext cx="2908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1.tif"/>
          <p:cNvPicPr>
            <a:picLocks noChangeAspect="1"/>
          </p:cNvPicPr>
          <p:nvPr/>
        </p:nvPicPr>
        <p:blipFill>
          <a:blip r:embed="rId2">
            <a:extLst/>
          </a:blip>
          <a:srcRect r="60318" b="15602"/>
          <a:stretch>
            <a:fillRect/>
          </a:stretch>
        </p:blipFill>
        <p:spPr>
          <a:xfrm>
            <a:off x="3183" y="0"/>
            <a:ext cx="9673280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3337" y="-114741"/>
            <a:ext cx="9673127" cy="13982832"/>
          </a:xfrm>
          <a:prstGeom prst="rect">
            <a:avLst/>
          </a:prstGeom>
          <a:solidFill>
            <a:srgbClr val="002452">
              <a:alpha val="82318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6416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8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87401" y="9080951"/>
            <a:ext cx="3562699" cy="3562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197" y="12456758"/>
            <a:ext cx="4912053" cy="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493327" y="1224607"/>
            <a:ext cx="748602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8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/>
              <a:t>Цифры </a:t>
            </a:r>
            <a:r>
              <a:rPr lang="en-US" dirty="0"/>
              <a:t>REVERA</a:t>
            </a:r>
          </a:p>
        </p:txBody>
      </p:sp>
      <p:sp>
        <p:nvSpPr>
          <p:cNvPr id="11" name="Shape 169">
            <a:extLst>
              <a:ext uri="{FF2B5EF4-FFF2-40B4-BE49-F238E27FC236}">
                <a16:creationId xmlns:a16="http://schemas.microsoft.com/office/drawing/2014/main" id="{B472F92A-B0BA-4987-ABCD-0E26344B99DF}"/>
              </a:ext>
            </a:extLst>
          </p:cNvPr>
          <p:cNvSpPr/>
          <p:nvPr/>
        </p:nvSpPr>
        <p:spPr>
          <a:xfrm>
            <a:off x="11159490" y="1301551"/>
            <a:ext cx="667009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latin typeface="+mj-lt"/>
              </a:rPr>
              <a:t>&gt;3000 </a:t>
            </a:r>
            <a:r>
              <a:rPr lang="ru-RU" dirty="0">
                <a:latin typeface="+mj-lt"/>
              </a:rPr>
              <a:t>клиентов</a:t>
            </a:r>
            <a:endParaRPr dirty="0">
              <a:latin typeface="+mj-lt"/>
            </a:endParaRPr>
          </a:p>
        </p:txBody>
      </p:sp>
      <p:sp>
        <p:nvSpPr>
          <p:cNvPr id="12" name="Shape 170">
            <a:extLst>
              <a:ext uri="{FF2B5EF4-FFF2-40B4-BE49-F238E27FC236}">
                <a16:creationId xmlns:a16="http://schemas.microsoft.com/office/drawing/2014/main" id="{7368C7E3-63FC-44E6-802E-DC87D3BB5539}"/>
              </a:ext>
            </a:extLst>
          </p:cNvPr>
          <p:cNvSpPr/>
          <p:nvPr/>
        </p:nvSpPr>
        <p:spPr>
          <a:xfrm>
            <a:off x="11179810" y="3583121"/>
            <a:ext cx="11565970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l"/>
            <a:r>
              <a:rPr lang="ru-RU" dirty="0">
                <a:latin typeface="+mj-lt"/>
              </a:rPr>
              <a:t>Топ-лист 5 крупнейших рейтинговых агентств</a:t>
            </a:r>
            <a:endParaRPr dirty="0">
              <a:latin typeface="+mj-lt"/>
            </a:endParaRPr>
          </a:p>
        </p:txBody>
      </p:sp>
      <p:pic>
        <p:nvPicPr>
          <p:cNvPr id="13" name="image3.png">
            <a:extLst>
              <a:ext uri="{FF2B5EF4-FFF2-40B4-BE49-F238E27FC236}">
                <a16:creationId xmlns:a16="http://schemas.microsoft.com/office/drawing/2014/main" id="{F2921873-5C34-4030-99E4-C059ADDDE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26441" y="9093826"/>
            <a:ext cx="3562699" cy="356269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10DB47-BF8A-4C51-B046-571CA99B60C3}"/>
              </a:ext>
            </a:extLst>
          </p:cNvPr>
          <p:cNvSpPr txBox="1"/>
          <p:nvPr/>
        </p:nvSpPr>
        <p:spPr>
          <a:xfrm>
            <a:off x="11179810" y="7037216"/>
            <a:ext cx="11586290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70+ </a:t>
            </a:r>
            <a:r>
              <a:rPr lang="ru-RU" sz="7000" dirty="0"/>
              <a:t>персональных </a:t>
            </a:r>
            <a:r>
              <a:rPr kumimoji="0" lang="ru-RU" sz="7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упоминаний юристов </a:t>
            </a:r>
            <a:r>
              <a:rPr kumimoji="0" lang="en-US" sz="7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REVERA </a:t>
            </a:r>
            <a:r>
              <a:rPr kumimoji="0" lang="ru-RU" sz="7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в СМИ за последние полгода</a:t>
            </a:r>
          </a:p>
        </p:txBody>
      </p:sp>
    </p:spTree>
    <p:extLst>
      <p:ext uri="{BB962C8B-B14F-4D97-AF65-F5344CB8AC3E}">
        <p14:creationId xmlns:p14="http://schemas.microsoft.com/office/powerpoint/2010/main" val="113176844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-32406" y="0"/>
            <a:ext cx="24416406" cy="14349984"/>
          </a:xfrm>
          <a:prstGeom prst="rect">
            <a:avLst/>
          </a:prstGeom>
          <a:solidFill>
            <a:srgbClr val="0132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2041734-EE12-4FB9-8D8A-EF3A61438E93}"/>
              </a:ext>
            </a:extLst>
          </p:cNvPr>
          <p:cNvGrpSpPr/>
          <p:nvPr/>
        </p:nvGrpSpPr>
        <p:grpSpPr>
          <a:xfrm>
            <a:off x="3588273" y="2946726"/>
            <a:ext cx="18117142" cy="6381129"/>
            <a:chOff x="4196161" y="2585071"/>
            <a:chExt cx="18117142" cy="6381129"/>
          </a:xfrm>
        </p:grpSpPr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AF3D46E-4374-4ED6-8702-1BCABD836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33183" y="6858000"/>
              <a:ext cx="5727123" cy="899984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B6A5AC0A-137E-4ABA-B92A-C3A1016AB1FE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0" y="6858000"/>
              <a:ext cx="0" cy="2108200"/>
            </a:xfrm>
            <a:prstGeom prst="line">
              <a:avLst/>
            </a:prstGeom>
            <a:noFill/>
            <a:ln w="57150" cap="flat">
              <a:solidFill>
                <a:schemeClr val="bg1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B85F0C-8A62-4640-A64F-AB90BA3F3D05}"/>
                </a:ext>
              </a:extLst>
            </p:cNvPr>
            <p:cNvSpPr txBox="1"/>
            <p:nvPr/>
          </p:nvSpPr>
          <p:spPr>
            <a:xfrm>
              <a:off x="12960250" y="4811321"/>
              <a:ext cx="866774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endParaRP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22C6DA58-FEBF-4221-88E2-5BBF52083D24}"/>
                </a:ext>
              </a:extLst>
            </p:cNvPr>
            <p:cNvGrpSpPr/>
            <p:nvPr/>
          </p:nvGrpSpPr>
          <p:grpSpPr>
            <a:xfrm>
              <a:off x="13254732" y="6800016"/>
              <a:ext cx="6371200" cy="1915936"/>
              <a:chOff x="13590346" y="4615241"/>
              <a:chExt cx="6371200" cy="1915936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583DDAF-4ED2-4C7F-B249-C2E72998E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55296" y="4732618"/>
                <a:ext cx="670303" cy="67030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62B748-75A6-416B-B1E2-7493631BBECB}"/>
                  </a:ext>
                </a:extLst>
              </p:cNvPr>
              <p:cNvSpPr txBox="1"/>
              <p:nvPr/>
            </p:nvSpPr>
            <p:spPr>
              <a:xfrm>
                <a:off x="14325599" y="4615241"/>
                <a:ext cx="5635947" cy="8720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/</a:t>
                </a:r>
                <a:r>
                  <a:rPr lang="en-US" dirty="0" err="1">
                    <a:solidFill>
                      <a:schemeClr val="bg1"/>
                    </a:solidFill>
                  </a:rPr>
                  <a:t>ReveraLawFirm</a:t>
                </a:r>
                <a:endParaRPr kumimoji="0" lang="ru-RU" sz="5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Helvetica Neue"/>
                </a:endParaRPr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D91A1462-36E0-4003-9930-A67CF737A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90346" y="5696026"/>
                <a:ext cx="808405" cy="808405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0FC0B5-A263-415C-9AF2-22BD9EA09EFE}"/>
                  </a:ext>
                </a:extLst>
              </p:cNvPr>
              <p:cNvSpPr txBox="1"/>
              <p:nvPr/>
            </p:nvSpPr>
            <p:spPr>
              <a:xfrm>
                <a:off x="13868399" y="5659143"/>
                <a:ext cx="5635947" cy="8720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hr@revera.by</a:t>
                </a:r>
                <a:endParaRPr kumimoji="0" lang="ru-RU" sz="5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Helvetica Neue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0A9CF6-198E-4BB9-979D-B7F9F1339D26}"/>
                </a:ext>
              </a:extLst>
            </p:cNvPr>
            <p:cNvSpPr txBox="1"/>
            <p:nvPr/>
          </p:nvSpPr>
          <p:spPr>
            <a:xfrm>
              <a:off x="4196161" y="2585071"/>
              <a:ext cx="18117142" cy="2226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rPr>
                <a:t>Задавай</a:t>
              </a:r>
              <a:r>
                <a:rPr lang="ru-RU" sz="13800" dirty="0">
                  <a:solidFill>
                    <a:schemeClr val="bg1"/>
                  </a:solidFill>
                </a:rPr>
                <a:t>те вопросы!</a:t>
              </a:r>
              <a:endParaRPr kumimoji="0" lang="ru-RU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68570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31952"/>
              </p:ext>
            </p:extLst>
          </p:nvPr>
        </p:nvGraphicFramePr>
        <p:xfrm>
          <a:off x="4127104" y="2609528"/>
          <a:ext cx="16336912" cy="66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402">
                <a:tc>
                  <a:txBody>
                    <a:bodyPr/>
                    <a:lstStyle/>
                    <a:p>
                      <a:r>
                        <a:rPr lang="ru-RU" sz="6600" dirty="0"/>
                        <a:t>2017 </a:t>
                      </a:r>
                      <a:endParaRPr lang="be-BY" sz="6600" dirty="0"/>
                    </a:p>
                  </a:txBody>
                  <a:tcPr marL="90000" marR="90000" marT="7200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0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6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15336" y="6353944"/>
            <a:ext cx="1202533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5400" dirty="0"/>
              <a:t>Более 10% </a:t>
            </a:r>
            <a:r>
              <a:rPr lang="en-US" sz="5400" dirty="0"/>
              <a:t>ICO-</a:t>
            </a:r>
            <a:r>
              <a:rPr lang="ru-RU" sz="5400" dirty="0"/>
              <a:t>проектов стали жертвами успешных хакерских атак</a:t>
            </a: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22804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56653"/>
              </p:ext>
            </p:extLst>
          </p:nvPr>
        </p:nvGraphicFramePr>
        <p:xfrm>
          <a:off x="4127104" y="2609528"/>
          <a:ext cx="16336912" cy="66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402">
                <a:tc>
                  <a:txBody>
                    <a:bodyPr/>
                    <a:lstStyle/>
                    <a:p>
                      <a:r>
                        <a:rPr lang="ru-RU" sz="6600" baseline="0" dirty="0"/>
                        <a:t>июнь 2017</a:t>
                      </a:r>
                      <a:endParaRPr lang="be-BY" sz="6600" dirty="0"/>
                    </a:p>
                  </a:txBody>
                  <a:tcPr marL="136800" marR="136800" marT="720000" marB="13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02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endParaRPr lang="en-US" sz="6600" dirty="0"/>
                    </a:p>
                  </a:txBody>
                  <a:tcPr marL="136800" marR="136800" marT="720000" marB="13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31360" y="6671096"/>
            <a:ext cx="12601400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5400" dirty="0"/>
              <a:t>93% проектов, средства на которые собраны на </a:t>
            </a:r>
            <a:r>
              <a:rPr lang="en-US" sz="5400" dirty="0"/>
              <a:t>ICO</a:t>
            </a:r>
            <a:r>
              <a:rPr lang="ru-RU" sz="5400" dirty="0"/>
              <a:t>, были реализованы</a:t>
            </a:r>
            <a:endParaRPr lang="en-US" sz="5400" dirty="0"/>
          </a:p>
          <a:p>
            <a:pPr marL="857250" indent="-857250" algn="l">
              <a:buFont typeface="Wingdings" pitchFamily="2" charset="2"/>
              <a:buChar char="ü"/>
            </a:pPr>
            <a:endParaRPr lang="en-US" sz="54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60602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24880"/>
              </p:ext>
            </p:extLst>
          </p:nvPr>
        </p:nvGraphicFramePr>
        <p:xfrm>
          <a:off x="4127104" y="2609528"/>
          <a:ext cx="16336912" cy="66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402">
                <a:tc>
                  <a:txBody>
                    <a:bodyPr/>
                    <a:lstStyle/>
                    <a:p>
                      <a:r>
                        <a:rPr lang="ru-RU" sz="6600" dirty="0"/>
                        <a:t>ноябрь</a:t>
                      </a:r>
                      <a:r>
                        <a:rPr lang="ru-RU" sz="6600" baseline="0" dirty="0"/>
                        <a:t> 2017 </a:t>
                      </a:r>
                      <a:endParaRPr lang="be-BY" sz="6600" dirty="0"/>
                    </a:p>
                  </a:txBody>
                  <a:tcPr marL="136800" marR="136800" marT="720000" marB="13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02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endParaRPr lang="en-US" sz="6600" dirty="0"/>
                    </a:p>
                  </a:txBody>
                  <a:tcPr marL="136800" marR="136800" marT="720000" marB="13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23248" y="6671096"/>
            <a:ext cx="1425758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5400" dirty="0"/>
              <a:t>Менее 25% проектов, средства на которые собраны на </a:t>
            </a:r>
            <a:r>
              <a:rPr lang="en-US" sz="5400" dirty="0"/>
              <a:t>ICO</a:t>
            </a:r>
            <a:r>
              <a:rPr lang="ru-RU" sz="5400" dirty="0"/>
              <a:t>, были реализованы</a:t>
            </a:r>
            <a:endParaRPr lang="en-US" sz="5400" dirty="0"/>
          </a:p>
          <a:p>
            <a:pPr marL="857250" indent="-857250" algn="l">
              <a:buFont typeface="Wingdings" pitchFamily="2" charset="2"/>
              <a:buChar char="ü"/>
            </a:pPr>
            <a:endParaRPr lang="en-US" sz="54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996978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39455"/>
              </p:ext>
            </p:extLst>
          </p:nvPr>
        </p:nvGraphicFramePr>
        <p:xfrm>
          <a:off x="4127104" y="2609528"/>
          <a:ext cx="16336912" cy="66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402">
                <a:tc>
                  <a:txBody>
                    <a:bodyPr/>
                    <a:lstStyle/>
                    <a:p>
                      <a:r>
                        <a:rPr lang="ru-RU" sz="6600" dirty="0"/>
                        <a:t>2017</a:t>
                      </a:r>
                      <a:endParaRPr lang="be-BY" sz="6600" dirty="0"/>
                    </a:p>
                  </a:txBody>
                  <a:tcPr marL="90000" marR="90000" marT="7200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0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6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07424" y="6858000"/>
            <a:ext cx="11161240" cy="253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5400" dirty="0"/>
              <a:t>Рост капитализации рынка </a:t>
            </a:r>
            <a:r>
              <a:rPr lang="ru-RU" sz="5400" dirty="0" err="1"/>
              <a:t>криптовалют</a:t>
            </a:r>
            <a:r>
              <a:rPr lang="ru-RU" sz="5400" dirty="0"/>
              <a:t> – более 3 000%</a:t>
            </a:r>
            <a:endParaRPr lang="en-US" sz="54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23695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67318"/>
              </p:ext>
            </p:extLst>
          </p:nvPr>
        </p:nvGraphicFramePr>
        <p:xfrm>
          <a:off x="4127104" y="2609528"/>
          <a:ext cx="16336912" cy="66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402">
                <a:tc>
                  <a:txBody>
                    <a:bodyPr/>
                    <a:lstStyle/>
                    <a:p>
                      <a:r>
                        <a:rPr lang="en-US" sz="6600" dirty="0"/>
                        <a:t>1 </a:t>
                      </a:r>
                      <a:r>
                        <a:rPr lang="ru-RU" sz="6600" dirty="0"/>
                        <a:t>января</a:t>
                      </a:r>
                      <a:r>
                        <a:rPr lang="ru-RU" sz="6600" baseline="0" dirty="0"/>
                        <a:t> 2017</a:t>
                      </a:r>
                      <a:r>
                        <a:rPr lang="ru-RU" sz="6600" dirty="0"/>
                        <a:t> </a:t>
                      </a:r>
                      <a:endParaRPr lang="be-BY" sz="6600" dirty="0"/>
                    </a:p>
                  </a:txBody>
                  <a:tcPr marL="90000" marR="90000" marT="7200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0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6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19792" y="6785811"/>
            <a:ext cx="4608512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dirty="0"/>
              <a:t>BTC = 974$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ETH = 8,24$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1437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99701"/>
              </p:ext>
            </p:extLst>
          </p:nvPr>
        </p:nvGraphicFramePr>
        <p:xfrm>
          <a:off x="4127104" y="2609528"/>
          <a:ext cx="16336912" cy="6642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3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402">
                <a:tc>
                  <a:txBody>
                    <a:bodyPr/>
                    <a:lstStyle/>
                    <a:p>
                      <a:r>
                        <a:rPr lang="ru-RU" sz="6600" dirty="0"/>
                        <a:t>Максимум за 2017/2018 </a:t>
                      </a:r>
                      <a:endParaRPr lang="be-BY" sz="6600" dirty="0"/>
                    </a:p>
                  </a:txBody>
                  <a:tcPr marL="90000" marR="90000" marT="7200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0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endParaRPr lang="en-US" sz="6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59752" y="6882063"/>
            <a:ext cx="5400600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dirty="0"/>
              <a:t>BTC = </a:t>
            </a:r>
            <a:r>
              <a:rPr lang="ru-RU" sz="5400" dirty="0"/>
              <a:t>20 052</a:t>
            </a:r>
            <a:r>
              <a:rPr lang="en-US" sz="5400" dirty="0"/>
              <a:t>$</a:t>
            </a:r>
          </a:p>
          <a:p>
            <a:pPr algn="l"/>
            <a:endParaRPr lang="en-US" sz="5400" dirty="0"/>
          </a:p>
          <a:p>
            <a:pPr algn="l"/>
            <a:r>
              <a:rPr lang="en-US" sz="5400" dirty="0"/>
              <a:t>ETH = </a:t>
            </a:r>
            <a:r>
              <a:rPr lang="ru-RU" sz="5400" dirty="0"/>
              <a:t>1 432</a:t>
            </a:r>
            <a:r>
              <a:rPr lang="en-US" sz="5400" dirty="0"/>
              <a:t>$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e-BY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1437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0482" y="6427113"/>
            <a:ext cx="91630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С чего все началось</a:t>
            </a:r>
            <a:r>
              <a:rPr lang="en-US" sz="6600" dirty="0">
                <a:solidFill>
                  <a:schemeClr val="tx1"/>
                </a:solidFill>
              </a:rPr>
              <a:t>?</a:t>
            </a:r>
            <a:r>
              <a:rPr lang="ru-RU" sz="6600" dirty="0">
                <a:solidFill>
                  <a:schemeClr val="bg1"/>
                </a:solidFill>
              </a:rPr>
              <a:t>?</a:t>
            </a:r>
            <a:endParaRPr lang="be-BY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515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Презентация_HTP_2.0_ЕМ_281217_fin_eng">
  <a:themeElements>
    <a:clrScheme name="Презентация_HTP_2.0_ЕМ_281217_fin_e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Презентация_HTP_2.0_ЕМ_281217_fin_eng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Презентация_HTP_2.0_ЕМ_281217_fin_e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резентация_HTP_2.0_ЕМ_281217_fin_eng">
  <a:themeElements>
    <a:clrScheme name="Презентация_HTP_2.0_ЕМ_281217_fin_e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Презентация_HTP_2.0_ЕМ_281217_fin_eng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Презентация_HTP_2.0_ЕМ_281217_fin_e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454</Words>
  <Application>Microsoft Macintosh PowerPoint</Application>
  <PresentationFormat>Custom</PresentationFormat>
  <Paragraphs>123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Cambria</vt:lpstr>
      <vt:lpstr>Helvetica</vt:lpstr>
      <vt:lpstr>Helvetica Light</vt:lpstr>
      <vt:lpstr>Helvetica Neue</vt:lpstr>
      <vt:lpstr>Tahoma</vt:lpstr>
      <vt:lpstr>Times New Roman</vt:lpstr>
      <vt:lpstr>Wingdings</vt:lpstr>
      <vt:lpstr>Презентация_HTP_2.0_ЕМ_281217_fin_eng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Natalka</dc:creator>
  <cp:lastModifiedBy>Guy Maevsky</cp:lastModifiedBy>
  <cp:revision>121</cp:revision>
  <dcterms:modified xsi:type="dcterms:W3CDTF">2018-04-19T17:26:42Z</dcterms:modified>
</cp:coreProperties>
</file>