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  <p:sldMasterId id="2147483658" r:id="rId2"/>
    <p:sldMasterId id="2147483670" r:id="rId3"/>
  </p:sldMasterIdLst>
  <p:notesMasterIdLst>
    <p:notesMasterId r:id="rId15"/>
  </p:notesMasterIdLst>
  <p:sldIdLst>
    <p:sldId id="256" r:id="rId4"/>
    <p:sldId id="290" r:id="rId5"/>
    <p:sldId id="291" r:id="rId6"/>
    <p:sldId id="260" r:id="rId7"/>
    <p:sldId id="257" r:id="rId8"/>
    <p:sldId id="292" r:id="rId9"/>
    <p:sldId id="295" r:id="rId10"/>
    <p:sldId id="285" r:id="rId11"/>
    <p:sldId id="296" r:id="rId12"/>
    <p:sldId id="259" r:id="rId13"/>
    <p:sldId id="279" r:id="rId14"/>
  </p:sldIdLst>
  <p:sldSz cx="9144000" cy="5143500" type="screen16x9"/>
  <p:notesSz cx="6858000" cy="9144000"/>
  <p:embeddedFontLst>
    <p:embeddedFont>
      <p:font typeface="Montserrat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Didact Gothic"/>
      <p:regular r:id="rId24"/>
    </p:embeddedFont>
    <p:embeddedFont>
      <p:font typeface="Roboto" panose="020B0604020202020204" charset="0"/>
      <p:regular r:id="rId25"/>
      <p:bold r:id="rId26"/>
      <p:italic r:id="rId27"/>
      <p:boldItalic r:id="rId28"/>
    </p:embeddedFont>
    <p:embeddedFont>
      <p:font typeface="Arial Rounded MT Bold" panose="020F0704030504030204" pitchFamily="34" charset="0"/>
      <p:regular r:id="rId29"/>
    </p:embeddedFont>
    <p:embeddedFont>
      <p:font typeface="Open Sans" panose="020B060402020202020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00"/>
    <a:srgbClr val="182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9872DA-238D-4ED6-B23B-F9BE4C727510}">
  <a:tblStyle styleId="{6A9872DA-238D-4ED6-B23B-F9BE4C727510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1695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139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8297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59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182A2E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176778" y="1610825"/>
            <a:ext cx="6346800" cy="1159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1295200" y="1034400"/>
            <a:ext cx="574499" cy="574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1A7754-5933-49A7-B62B-4FCE10175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FE6B0D-841E-42B6-A7DA-24FFA708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4/20/2018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77B7B14-76ED-43EA-B2D9-0E7ADC761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9BFE9C-2515-466C-A2A2-8850F5E5D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69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0BB388-C1C2-4BDD-9C7F-DDF38C4CD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4/20/2018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37D3BE-0D8E-46DB-991E-2F6F967F9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0465FC-6ADA-41DD-BCF6-7D876164F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216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78401-1FA7-4D42-AA77-7F0EAFAF6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F54E81-F306-48BE-A5EA-6E8FA3FFE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016F9A-733A-4F2D-BADB-6C4D6C759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6BC144-BFA2-47CE-94E9-3E0E483B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4/20/2018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8B14C4-D49B-4D2C-A8D3-66E1CE76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FC0D4B-9B01-4695-941E-B301AFD42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988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CFA69-7FF5-4017-ADDB-823FCE27C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F35650-9796-4233-B61A-D90A20ABE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6A5AFD-1932-4B80-A55C-72EA88CA9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338BF5-7CCF-4DC6-8120-E15DB1F57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4/20/2018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AFD077-7FE3-4444-8904-519AF47B1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228B77-BE14-4EDB-822A-C78DCCA46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320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14F0B-BE8F-4FE2-A220-984AA174A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273387-6B96-45D9-BA5F-FF5B89C66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8BC00F-1946-48B4-BFE1-B12B16756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4/20/2018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C62047-0B4D-4F5F-88C6-7B08E206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29B7BF-739A-49C9-AF10-FF677A400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858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4A17A37-50D0-4F3D-838B-0CDBA03336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DE5D93-E026-4AA7-97C8-6A462C6A0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6A79AA-34BA-4FA7-A9CD-123619ABD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4/20/2018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CAE750-2751-41B6-B1C4-FDD09721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EC726A-2A96-4F61-A0CB-2098C5F95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412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311727"/>
            <a:ext cx="6858000" cy="648394"/>
          </a:xfrm>
        </p:spPr>
        <p:txBody>
          <a:bodyPr anchor="b"/>
          <a:lstStyle>
            <a:lvl1pPr algn="ctr">
              <a:defRPr sz="3600" b="1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231451" y="960121"/>
            <a:ext cx="2681097" cy="199073"/>
          </a:xfrm>
        </p:spPr>
        <p:txBody>
          <a:bodyPr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2247559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022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467592"/>
            <a:ext cx="6858000" cy="716972"/>
          </a:xfrm>
        </p:spPr>
        <p:txBody>
          <a:bodyPr anchor="b"/>
          <a:lstStyle>
            <a:lvl1pPr algn="ctr">
              <a:defRPr sz="3600" b="1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231451" y="1129893"/>
            <a:ext cx="2681097" cy="199073"/>
          </a:xfrm>
        </p:spPr>
        <p:txBody>
          <a:bodyPr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1623923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411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178378" y="1583350"/>
            <a:ext cx="6550500" cy="1159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178378" y="3144850"/>
            <a:ext cx="65505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/>
          <p:nvPr/>
        </p:nvSpPr>
        <p:spPr>
          <a:xfrm>
            <a:off x="1295200" y="1034400"/>
            <a:ext cx="574499" cy="574499"/>
          </a:xfrm>
          <a:prstGeom prst="rect">
            <a:avLst/>
          </a:prstGeom>
          <a:solidFill>
            <a:srgbClr val="182A2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182A2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1176778" y="1704600"/>
            <a:ext cx="6419400" cy="819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buFont typeface="Montserrat"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SzPct val="100000"/>
              <a:buFont typeface="Montserrat"/>
              <a:defRPr sz="3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buSzPct val="100000"/>
              <a:buFont typeface="Montserrat"/>
              <a:defRPr sz="3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buSzPct val="100000"/>
              <a:buFont typeface="Montserrat"/>
              <a:defRPr sz="3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buSzPct val="100000"/>
              <a:buFont typeface="Montserrat"/>
              <a:defRPr sz="3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buSzPct val="100000"/>
              <a:buFont typeface="Montserrat"/>
              <a:defRPr sz="3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buSzPct val="100000"/>
              <a:buFont typeface="Montserrat"/>
              <a:defRPr sz="3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buSzPct val="100000"/>
              <a:buFont typeface="Montserrat"/>
              <a:defRPr sz="3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SzPct val="100000"/>
              <a:buFont typeface="Montserrat"/>
              <a:defRPr sz="3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7" name="Shape 17"/>
          <p:cNvSpPr/>
          <p:nvPr/>
        </p:nvSpPr>
        <p:spPr>
          <a:xfrm>
            <a:off x="1295200" y="1034400"/>
            <a:ext cx="574499" cy="574499"/>
          </a:xfrm>
          <a:prstGeom prst="rect">
            <a:avLst/>
          </a:prstGeom>
          <a:solidFill>
            <a:srgbClr val="182A2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1434145" y="1219732"/>
            <a:ext cx="296600" cy="2038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noFill/>
                <a:latin typeface="Montserrat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5D043F-DBF1-46D3-AE2F-2D28D826B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2AD4EE-ACEA-4E78-8CBB-9E658649E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41D8FF-487A-45DC-844D-388180057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4/20/2018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CB5EBB-6D48-4838-B147-22629497C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087832-6B2F-4F6F-8F36-545A00D66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7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D7CC04-3A02-4E2F-940B-AE74C2246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03BE78-CCF9-4C23-A17C-07C6FF52C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F37EAC-2458-4A1B-8E56-3B3248979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4/20/2018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E2F6D1-E330-485C-BD16-DA7251263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61B973-7059-49B3-9BCB-AB9BA116E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633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21465E-4D93-4CCC-A0AF-F879029A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07DE69-0E9F-42B8-8168-88A599FAE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42D787-72EC-4B8A-A3A4-B2625B364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4/20/2018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FC72D3-F847-45CC-827B-0233C39C7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0BFA50-FA40-4D9E-9119-FEA59609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414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8AC35B-D4C9-4D91-8D6F-CFB59EFB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6CECD9-67D1-4F64-95F6-7F7A27C37C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5BCA15-28EA-49C0-B61C-6275D4445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26A9A4-7D34-4C4D-9E1A-DEA1FD2A0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4/20/2018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47CBA8-C41D-40A4-9B69-11A308B28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DD5F41-398F-4376-9309-2B06E31A3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22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FC2F0-13D5-4B97-914C-C61A16078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507F92-25F6-45C7-9F59-0EC5F593A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D9FC1A-77FB-4B60-92B3-FA5BBA080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4385C06-9FB6-4F8C-9D85-27FC7A6718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9154137-7175-4F49-ACFA-5F1B519D65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2C73730-9962-4AD1-BF16-814CF53EE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4/20/2018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7A4CB4D-5983-4EF7-BB40-82C1E9B1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50F999-E692-470D-9407-4199C3587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41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2D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64100" y="1608900"/>
            <a:ext cx="6815699" cy="19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sz="6000" b="1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sz="6000" b="1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sz="6000" b="1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sz="6000" b="1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sz="6000" b="1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sz="6000" b="1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sz="6000" b="1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sz="6000" b="1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sz="6000" b="1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64100" y="3105148"/>
            <a:ext cx="6815699" cy="139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82A2E"/>
              </a:buClr>
              <a:buFont typeface="Didact Gothic"/>
              <a:buChar char="∎"/>
              <a:defRPr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480"/>
              </a:spcBef>
              <a:buClr>
                <a:srgbClr val="182A2E"/>
              </a:buClr>
              <a:buFont typeface="Didact Gothic"/>
              <a:buChar char="□"/>
              <a:defRPr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>
              <a:spcBef>
                <a:spcPts val="480"/>
              </a:spcBef>
              <a:buClr>
                <a:srgbClr val="182A2E"/>
              </a:buClr>
              <a:buFont typeface="Didact Gothic"/>
              <a:buChar char="▪"/>
              <a:defRPr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>
              <a:spcBef>
                <a:spcPts val="360"/>
              </a:spcBef>
              <a:buClr>
                <a:srgbClr val="182A2E"/>
              </a:buClr>
              <a:buFont typeface="Didact Gothic"/>
              <a:buChar char="▫"/>
              <a:defRPr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>
              <a:spcBef>
                <a:spcPts val="360"/>
              </a:spcBef>
              <a:buClr>
                <a:srgbClr val="182A2E"/>
              </a:buClr>
              <a:buFont typeface="Didact Gothic"/>
              <a:buChar char="▫"/>
              <a:defRPr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>
              <a:spcBef>
                <a:spcPts val="360"/>
              </a:spcBef>
              <a:buClr>
                <a:srgbClr val="182A2E"/>
              </a:buClr>
              <a:buFont typeface="Didact Gothic"/>
              <a:buChar char="▫"/>
              <a:defRPr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>
              <a:spcBef>
                <a:spcPts val="360"/>
              </a:spcBef>
              <a:buClr>
                <a:srgbClr val="182A2E"/>
              </a:buClr>
              <a:buFont typeface="Didact Gothic"/>
              <a:buChar char="▫"/>
              <a:defRPr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>
              <a:spcBef>
                <a:spcPts val="360"/>
              </a:spcBef>
              <a:buClr>
                <a:srgbClr val="182A2E"/>
              </a:buClr>
              <a:buFont typeface="Didact Gothic"/>
              <a:buChar char="▫"/>
              <a:defRPr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>
              <a:spcBef>
                <a:spcPts val="360"/>
              </a:spcBef>
              <a:buClr>
                <a:srgbClr val="182A2E"/>
              </a:buClr>
              <a:buFont typeface="Didact Gothic"/>
              <a:buChar char="▫"/>
              <a:defRPr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637C2D-D655-4BC9-B6DD-2AEEFF253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EEC871-5B50-4CAA-81BB-46DDBBA92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1388F1-99C3-4147-B9EB-90FA111A2C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4/20/2018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416BBF-6A80-428D-912F-F839BEF65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62ECA6-68D4-486F-ACC2-D637B0237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8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D8780-DAEB-46CB-96E4-97EBFA5FE869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0E01B-DDD0-4E97-8707-D72DA7ED8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437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A2E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Shape 44" descr="photo-1434030216411-0b793f4b4173.jpg"/>
          <p:cNvPicPr preferRelativeResize="0"/>
          <p:nvPr/>
        </p:nvPicPr>
        <p:blipFill rotWithShape="1">
          <a:blip r:embed="rId3">
            <a:alphaModFix amt="15000"/>
          </a:blip>
          <a:srcRect t="28895" b="14855"/>
          <a:stretch/>
        </p:blipFill>
        <p:spPr>
          <a:xfrm>
            <a:off x="0" y="-1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 txBox="1">
            <a:spLocks noGrp="1"/>
          </p:cNvSpPr>
          <p:nvPr>
            <p:ph type="ctrTitle" idx="4294967295"/>
          </p:nvPr>
        </p:nvSpPr>
        <p:spPr>
          <a:xfrm>
            <a:off x="816640" y="1018840"/>
            <a:ext cx="8039766" cy="294847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5400" dirty="0">
                <a:solidFill>
                  <a:schemeClr val="bg1"/>
                </a:solidFill>
                <a:latin typeface="+mj-lt"/>
              </a:rPr>
              <a:t>ICO:</a:t>
            </a:r>
            <a:r>
              <a:rPr lang="ru-RU" sz="5400" dirty="0">
                <a:solidFill>
                  <a:schemeClr val="bg1"/>
                </a:solidFill>
                <a:latin typeface="+mj-lt"/>
              </a:rPr>
              <a:t> инструмент инвестиций или хайпуем понемногу?</a:t>
            </a:r>
            <a:r>
              <a:rPr lang="en-US" sz="5400" dirty="0">
                <a:solidFill>
                  <a:schemeClr val="bg1"/>
                </a:solidFill>
                <a:latin typeface="+mj-lt"/>
              </a:rPr>
              <a:t>   </a:t>
            </a:r>
            <a:endParaRPr lang="en" sz="5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10553C-0C1B-4CC4-8921-69F558A21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15" y="4463549"/>
            <a:ext cx="2308385" cy="7675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C77943-0F7C-4DC5-9B10-09007424552A}"/>
              </a:ext>
            </a:extLst>
          </p:cNvPr>
          <p:cNvSpPr/>
          <p:nvPr/>
        </p:nvSpPr>
        <p:spPr>
          <a:xfrm>
            <a:off x="0" y="-6974"/>
            <a:ext cx="9144000" cy="780953"/>
          </a:xfrm>
          <a:prstGeom prst="rect">
            <a:avLst/>
          </a:prstGeom>
          <a:solidFill>
            <a:srgbClr val="FFC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kern="1200" dirty="0">
              <a:solidFill>
                <a:srgbClr val="101F2B"/>
              </a:solidFill>
              <a:latin typeface="Open Sans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5460266D-205D-4FEB-9D9B-1549CD2E8B5E}"/>
              </a:ext>
            </a:extLst>
          </p:cNvPr>
          <p:cNvSpPr>
            <a:spLocks/>
          </p:cNvSpPr>
          <p:nvPr/>
        </p:nvSpPr>
        <p:spPr bwMode="auto">
          <a:xfrm>
            <a:off x="-25869" y="7415"/>
            <a:ext cx="4298156" cy="5143500"/>
          </a:xfrm>
          <a:custGeom>
            <a:avLst/>
            <a:gdLst>
              <a:gd name="T0" fmla="*/ 0 w 3636"/>
              <a:gd name="T1" fmla="*/ 4320 h 4320"/>
              <a:gd name="T2" fmla="*/ 1997 w 3636"/>
              <a:gd name="T3" fmla="*/ 4320 h 4320"/>
              <a:gd name="T4" fmla="*/ 3636 w 3636"/>
              <a:gd name="T5" fmla="*/ 930 h 4320"/>
              <a:gd name="T6" fmla="*/ 3535 w 3636"/>
              <a:gd name="T7" fmla="*/ 0 h 4320"/>
              <a:gd name="T8" fmla="*/ 0 w 3636"/>
              <a:gd name="T9" fmla="*/ 0 h 4320"/>
              <a:gd name="T10" fmla="*/ 0 w 3636"/>
              <a:gd name="T11" fmla="*/ 432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36" h="4320">
                <a:moveTo>
                  <a:pt x="0" y="4320"/>
                </a:moveTo>
                <a:cubicBezTo>
                  <a:pt x="1997" y="4320"/>
                  <a:pt x="1997" y="4320"/>
                  <a:pt x="1997" y="4320"/>
                </a:cubicBezTo>
                <a:cubicBezTo>
                  <a:pt x="2995" y="3527"/>
                  <a:pt x="3636" y="2303"/>
                  <a:pt x="3636" y="930"/>
                </a:cubicBezTo>
                <a:cubicBezTo>
                  <a:pt x="3636" y="610"/>
                  <a:pt x="3601" y="299"/>
                  <a:pt x="3535" y="0"/>
                </a:cubicBezTo>
                <a:cubicBezTo>
                  <a:pt x="0" y="0"/>
                  <a:pt x="0" y="0"/>
                  <a:pt x="0" y="0"/>
                </a:cubicBezTo>
                <a:lnTo>
                  <a:pt x="0" y="4320"/>
                </a:lnTo>
                <a:close/>
              </a:path>
            </a:pathLst>
          </a:custGeom>
          <a:solidFill>
            <a:srgbClr val="FCE0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 kern="1200" dirty="0">
              <a:solidFill>
                <a:srgbClr val="101F2B"/>
              </a:solidFill>
              <a:latin typeface="Open Sans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5B3350-5391-45FD-908E-62F58A0E7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641" y="7415"/>
            <a:ext cx="8649206" cy="647410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chemeClr val="tx1"/>
                </a:solidFill>
              </a:rPr>
              <a:t>Belarusian Crypto AML Regulations Explained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EF37F467-45E9-46DF-8354-DD585C7C813D}"/>
              </a:ext>
            </a:extLst>
          </p:cNvPr>
          <p:cNvSpPr txBox="1">
            <a:spLocks/>
          </p:cNvSpPr>
          <p:nvPr/>
        </p:nvSpPr>
        <p:spPr>
          <a:xfrm>
            <a:off x="3228089" y="2133604"/>
            <a:ext cx="4392359" cy="4319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Bef>
                <a:spcPts val="750"/>
              </a:spcBef>
            </a:pPr>
            <a:r>
              <a:rPr lang="ru-RU" sz="1200" dirty="0">
                <a:solidFill>
                  <a:srgbClr val="C00000"/>
                </a:solidFill>
                <a:latin typeface="Open Sans"/>
              </a:rPr>
              <a:t>3. </a:t>
            </a:r>
            <a:r>
              <a:rPr lang="en-US" sz="1200" dirty="0">
                <a:solidFill>
                  <a:srgbClr val="C00000"/>
                </a:solidFill>
                <a:latin typeface="Open Sans"/>
              </a:rPr>
              <a:t>Risk identification vectors</a:t>
            </a:r>
            <a:endParaRPr lang="ru-RU" sz="1200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1C03E20C-70FA-407C-8B92-B2939E8AC07B}"/>
              </a:ext>
            </a:extLst>
          </p:cNvPr>
          <p:cNvSpPr txBox="1">
            <a:spLocks/>
          </p:cNvSpPr>
          <p:nvPr/>
        </p:nvSpPr>
        <p:spPr>
          <a:xfrm>
            <a:off x="3389832" y="4271141"/>
            <a:ext cx="3527724" cy="8649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</a:pPr>
            <a:r>
              <a:rPr lang="en-US" sz="900" b="1" dirty="0">
                <a:solidFill>
                  <a:srgbClr val="101F2B"/>
                </a:solidFill>
                <a:latin typeface="Open Sans"/>
              </a:rPr>
              <a:t>Geographical profile</a:t>
            </a:r>
            <a:endParaRPr lang="ru-RU" sz="900" b="1" dirty="0">
              <a:solidFill>
                <a:srgbClr val="101F2B"/>
              </a:solidFill>
              <a:latin typeface="Open Sans"/>
            </a:endParaRPr>
          </a:p>
          <a:p>
            <a:pPr algn="just" defTabSz="685800">
              <a:spcBef>
                <a:spcPts val="750"/>
              </a:spcBef>
            </a:pPr>
            <a:r>
              <a:rPr lang="en-US" sz="900" dirty="0">
                <a:solidFill>
                  <a:srgbClr val="101F2B"/>
                </a:solidFill>
                <a:latin typeface="Open Sans"/>
              </a:rPr>
              <a:t>Operations with</a:t>
            </a:r>
            <a:r>
              <a:rPr lang="ru-RU" sz="900" dirty="0">
                <a:solidFill>
                  <a:srgbClr val="101F2B"/>
                </a:solidFill>
                <a:latin typeface="Open Sans"/>
              </a:rPr>
              <a:t> </a:t>
            </a:r>
            <a:r>
              <a:rPr lang="en-US" sz="900">
                <a:solidFill>
                  <a:srgbClr val="101F2B"/>
                </a:solidFill>
                <a:latin typeface="Open Sans"/>
              </a:rPr>
              <a:t>residents </a:t>
            </a:r>
            <a:r>
              <a:rPr lang="en-US" sz="900" dirty="0">
                <a:solidFill>
                  <a:srgbClr val="101F2B"/>
                </a:solidFill>
                <a:latin typeface="Open Sans"/>
              </a:rPr>
              <a:t>of offshore zones increase the category of risk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0D46C9F6-5882-44A2-8979-ACDF503DFB32}"/>
              </a:ext>
            </a:extLst>
          </p:cNvPr>
          <p:cNvSpPr txBox="1">
            <a:spLocks/>
          </p:cNvSpPr>
          <p:nvPr/>
        </p:nvSpPr>
        <p:spPr>
          <a:xfrm>
            <a:off x="6655142" y="848878"/>
            <a:ext cx="2399776" cy="3939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</a:pPr>
            <a:r>
              <a:rPr lang="ru-RU" sz="1200" dirty="0">
                <a:solidFill>
                  <a:srgbClr val="C00000"/>
                </a:solidFill>
                <a:latin typeface="Open Sans"/>
              </a:rPr>
              <a:t>2. </a:t>
            </a:r>
            <a:r>
              <a:rPr lang="en-US" sz="1200" dirty="0">
                <a:solidFill>
                  <a:srgbClr val="C00000"/>
                </a:solidFill>
                <a:latin typeface="Open Sans"/>
              </a:rPr>
              <a:t>Who/what is controlled</a:t>
            </a:r>
            <a:r>
              <a:rPr lang="ru-RU" sz="1200" dirty="0">
                <a:solidFill>
                  <a:srgbClr val="C00000"/>
                </a:solidFill>
                <a:latin typeface="Open Sans"/>
              </a:rPr>
              <a:t>?</a:t>
            </a:r>
            <a:endParaRPr lang="en-US" sz="1200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39B89E3E-23FC-42E9-A95C-12EAFF32A907}"/>
              </a:ext>
            </a:extLst>
          </p:cNvPr>
          <p:cNvSpPr txBox="1">
            <a:spLocks/>
          </p:cNvSpPr>
          <p:nvPr/>
        </p:nvSpPr>
        <p:spPr>
          <a:xfrm>
            <a:off x="6656623" y="1132761"/>
            <a:ext cx="2172224" cy="9135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 defTabSz="6858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101F2B"/>
                </a:solidFill>
                <a:latin typeface="Open Sans"/>
              </a:rPr>
              <a:t>Cryptographic platform operators</a:t>
            </a:r>
            <a:endParaRPr lang="ru-RU" sz="900" dirty="0">
              <a:solidFill>
                <a:srgbClr val="101F2B"/>
              </a:solidFill>
              <a:latin typeface="Open Sans"/>
            </a:endParaRPr>
          </a:p>
          <a:p>
            <a:pPr marL="128588" indent="-128588" defTabSz="6858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101F2B"/>
                </a:solidFill>
                <a:latin typeface="Open Sans"/>
              </a:rPr>
              <a:t>Cryptocurrency exchange operators</a:t>
            </a:r>
            <a:endParaRPr lang="ru-RU" sz="900" dirty="0">
              <a:solidFill>
                <a:srgbClr val="101F2B"/>
              </a:solidFill>
              <a:latin typeface="Open Sans"/>
            </a:endParaRPr>
          </a:p>
          <a:p>
            <a:pPr marL="128588" indent="-128588" defTabSz="6858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101F2B"/>
                </a:solidFill>
                <a:latin typeface="Open Sans"/>
              </a:rPr>
              <a:t>Suspicious operations with crypto and tokens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246641E8-4049-44BC-A98E-AE832E1CD8E0}"/>
              </a:ext>
            </a:extLst>
          </p:cNvPr>
          <p:cNvSpPr txBox="1">
            <a:spLocks/>
          </p:cNvSpPr>
          <p:nvPr/>
        </p:nvSpPr>
        <p:spPr>
          <a:xfrm>
            <a:off x="4255366" y="846546"/>
            <a:ext cx="2399776" cy="3939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750"/>
              </a:spcBef>
            </a:pPr>
            <a:r>
              <a:rPr lang="ru-RU" sz="1200" dirty="0">
                <a:solidFill>
                  <a:srgbClr val="C00000"/>
                </a:solidFill>
                <a:latin typeface="Open Sans"/>
              </a:rPr>
              <a:t>1. </a:t>
            </a:r>
            <a:r>
              <a:rPr lang="en-US" sz="1200" dirty="0">
                <a:solidFill>
                  <a:srgbClr val="C00000"/>
                </a:solidFill>
                <a:latin typeface="Open Sans"/>
              </a:rPr>
              <a:t>Who’s in control</a:t>
            </a:r>
            <a:r>
              <a:rPr lang="ru-RU" sz="1200" dirty="0">
                <a:solidFill>
                  <a:srgbClr val="C00000"/>
                </a:solidFill>
                <a:latin typeface="Open Sans"/>
              </a:rPr>
              <a:t>?</a:t>
            </a:r>
            <a:endParaRPr lang="en-US" sz="1200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827B8DCB-CC97-4065-8E90-150A8935C101}"/>
              </a:ext>
            </a:extLst>
          </p:cNvPr>
          <p:cNvSpPr txBox="1">
            <a:spLocks/>
          </p:cNvSpPr>
          <p:nvPr/>
        </p:nvSpPr>
        <p:spPr>
          <a:xfrm>
            <a:off x="4255366" y="1138577"/>
            <a:ext cx="2399776" cy="9443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 defTabSz="6858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101F2B"/>
                </a:solidFill>
                <a:latin typeface="Open Sans"/>
              </a:rPr>
              <a:t>Banks</a:t>
            </a:r>
            <a:endParaRPr lang="ru-RU" sz="900" dirty="0">
              <a:solidFill>
                <a:srgbClr val="101F2B"/>
              </a:solidFill>
              <a:latin typeface="Open Sans"/>
            </a:endParaRPr>
          </a:p>
          <a:p>
            <a:pPr marL="128588" indent="-128588" defTabSz="6858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101F2B"/>
                </a:solidFill>
                <a:latin typeface="Open Sans"/>
              </a:rPr>
              <a:t>Non-banking credit and finance institutions</a:t>
            </a:r>
            <a:endParaRPr lang="ru-RU" sz="900" dirty="0">
              <a:solidFill>
                <a:srgbClr val="101F2B"/>
              </a:solidFill>
              <a:latin typeface="Open Sans"/>
            </a:endParaRPr>
          </a:p>
          <a:p>
            <a:pPr marL="128588" indent="-128588" defTabSz="6858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101F2B"/>
                </a:solidFill>
                <a:latin typeface="Open Sans"/>
              </a:rPr>
              <a:t>Development Bank of the Republic of Belarus</a:t>
            </a:r>
          </a:p>
        </p:txBody>
      </p:sp>
      <p:sp>
        <p:nvSpPr>
          <p:cNvPr id="16" name="Oval 6">
            <a:extLst>
              <a:ext uri="{FF2B5EF4-FFF2-40B4-BE49-F238E27FC236}">
                <a16:creationId xmlns:a16="http://schemas.microsoft.com/office/drawing/2014/main" id="{9F944BCC-C4D7-4F9B-9FDA-36118949A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480" y="3334976"/>
            <a:ext cx="709613" cy="714375"/>
          </a:xfrm>
          <a:prstGeom prst="ellipse">
            <a:avLst/>
          </a:prstGeom>
          <a:solidFill>
            <a:srgbClr val="101F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r>
              <a:rPr lang="ru-RU" sz="2700" b="1" kern="1200" dirty="0">
                <a:solidFill>
                  <a:srgbClr val="FFFF00"/>
                </a:solidFill>
                <a:latin typeface="Open Sans"/>
                <a:ea typeface="+mn-ea"/>
                <a:cs typeface="+mn-cs"/>
              </a:rPr>
              <a:t> 2</a:t>
            </a:r>
            <a:endParaRPr lang="en-US" sz="2700" b="1" kern="1200" dirty="0">
              <a:solidFill>
                <a:srgbClr val="FFFF00"/>
              </a:solidFill>
              <a:latin typeface="Open Sans"/>
              <a:ea typeface="+mn-ea"/>
              <a:cs typeface="+mn-cs"/>
            </a:endParaRPr>
          </a:p>
        </p:txBody>
      </p:sp>
      <p:sp>
        <p:nvSpPr>
          <p:cNvPr id="17" name="Oval 7">
            <a:extLst>
              <a:ext uri="{FF2B5EF4-FFF2-40B4-BE49-F238E27FC236}">
                <a16:creationId xmlns:a16="http://schemas.microsoft.com/office/drawing/2014/main" id="{EA1A6D75-B0F6-433E-9FBA-729FCF69B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314" y="2446141"/>
            <a:ext cx="709613" cy="714375"/>
          </a:xfrm>
          <a:prstGeom prst="ellipse">
            <a:avLst/>
          </a:prstGeom>
          <a:solidFill>
            <a:srgbClr val="101F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r>
              <a:rPr lang="ru-RU" sz="2700" b="1" kern="1200" dirty="0">
                <a:solidFill>
                  <a:srgbClr val="FFFF00"/>
                </a:solidFill>
                <a:latin typeface="Open Sans"/>
                <a:ea typeface="+mn-ea"/>
                <a:cs typeface="+mn-cs"/>
              </a:rPr>
              <a:t> 1</a:t>
            </a:r>
            <a:endParaRPr lang="en-US" sz="2700" b="1" kern="1200" dirty="0">
              <a:solidFill>
                <a:srgbClr val="FFFF00"/>
              </a:solidFill>
              <a:latin typeface="Open Sans"/>
              <a:ea typeface="+mn-ea"/>
              <a:cs typeface="+mn-cs"/>
            </a:endParaRPr>
          </a:p>
        </p:txBody>
      </p:sp>
      <p:sp>
        <p:nvSpPr>
          <p:cNvPr id="18" name="Oval 8">
            <a:extLst>
              <a:ext uri="{FF2B5EF4-FFF2-40B4-BE49-F238E27FC236}">
                <a16:creationId xmlns:a16="http://schemas.microsoft.com/office/drawing/2014/main" id="{F1D9FFC1-A16F-4380-B876-B8B93CEED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3708" y="4212893"/>
            <a:ext cx="709613" cy="714375"/>
          </a:xfrm>
          <a:prstGeom prst="ellipse">
            <a:avLst/>
          </a:prstGeom>
          <a:solidFill>
            <a:srgbClr val="101F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r>
              <a:rPr lang="ru-RU" sz="2400" b="1" kern="1200" dirty="0">
                <a:solidFill>
                  <a:srgbClr val="FFFF00"/>
                </a:solidFill>
                <a:latin typeface="Open Sans"/>
                <a:ea typeface="+mn-ea"/>
                <a:cs typeface="+mn-cs"/>
              </a:rPr>
              <a:t> </a:t>
            </a:r>
            <a:r>
              <a:rPr lang="ru-RU" sz="2700" b="1" kern="1200" dirty="0">
                <a:solidFill>
                  <a:srgbClr val="FFFF00"/>
                </a:solidFill>
                <a:latin typeface="Open Sans"/>
                <a:ea typeface="+mn-ea"/>
                <a:cs typeface="+mn-cs"/>
              </a:rPr>
              <a:t>3</a:t>
            </a:r>
            <a:endParaRPr lang="en-US" sz="2400" b="1" kern="1200" dirty="0">
              <a:solidFill>
                <a:srgbClr val="FFFF00"/>
              </a:solidFill>
              <a:latin typeface="Open Sans"/>
              <a:ea typeface="+mn-ea"/>
              <a:cs typeface="+mn-cs"/>
            </a:endParaRP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0D3F3FD4-38A3-45EB-829A-BAD69F0FF578}"/>
              </a:ext>
            </a:extLst>
          </p:cNvPr>
          <p:cNvSpPr txBox="1">
            <a:spLocks/>
          </p:cNvSpPr>
          <p:nvPr/>
        </p:nvSpPr>
        <p:spPr>
          <a:xfrm>
            <a:off x="547846" y="813252"/>
            <a:ext cx="2875953" cy="810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Bef>
                <a:spcPts val="750"/>
              </a:spcBef>
            </a:pPr>
            <a:r>
              <a:rPr lang="en-US" sz="1350" dirty="0">
                <a:solidFill>
                  <a:srgbClr val="101F2B"/>
                </a:solidFill>
                <a:latin typeface="Open Sans"/>
              </a:rPr>
              <a:t>What falls under AML control</a:t>
            </a:r>
            <a:r>
              <a:rPr lang="ru-RU" sz="1350" dirty="0">
                <a:solidFill>
                  <a:srgbClr val="101F2B"/>
                </a:solidFill>
                <a:latin typeface="Open Sans"/>
              </a:rPr>
              <a:t>? </a:t>
            </a:r>
          </a:p>
          <a:p>
            <a:pPr algn="ctr" defTabSz="685800">
              <a:spcBef>
                <a:spcPts val="750"/>
              </a:spcBef>
            </a:pPr>
            <a:r>
              <a:rPr lang="en-US" sz="1200" b="0" dirty="0">
                <a:solidFill>
                  <a:srgbClr val="101F2B"/>
                </a:solidFill>
                <a:latin typeface="Open Sans"/>
              </a:rPr>
              <a:t>If purchase/sale of tokens for BYN, foreign currency or e-money is around or exceeds</a:t>
            </a:r>
          </a:p>
          <a:p>
            <a:pPr algn="ctr" defTabSz="685800">
              <a:spcBef>
                <a:spcPts val="750"/>
              </a:spcBef>
            </a:pPr>
            <a:r>
              <a:rPr lang="ru-RU" sz="1200" dirty="0">
                <a:solidFill>
                  <a:srgbClr val="101F2B"/>
                </a:solidFill>
                <a:latin typeface="Open Sans"/>
              </a:rPr>
              <a:t>≈ </a:t>
            </a:r>
            <a:r>
              <a:rPr lang="ru-RU" sz="1200" dirty="0">
                <a:solidFill>
                  <a:srgbClr val="FF0000"/>
                </a:solidFill>
                <a:latin typeface="Open Sans"/>
              </a:rPr>
              <a:t>1000</a:t>
            </a:r>
            <a:r>
              <a:rPr lang="ru-RU" sz="1200" dirty="0">
                <a:solidFill>
                  <a:srgbClr val="101F2B"/>
                </a:solidFill>
                <a:latin typeface="Open Sans"/>
              </a:rPr>
              <a:t> </a:t>
            </a:r>
            <a:r>
              <a:rPr lang="en-US" sz="1200" dirty="0">
                <a:solidFill>
                  <a:srgbClr val="101F2B"/>
                </a:solidFill>
                <a:latin typeface="Open Sans"/>
              </a:rPr>
              <a:t>basic values</a:t>
            </a:r>
            <a:r>
              <a:rPr lang="ru-RU" sz="1200" dirty="0">
                <a:solidFill>
                  <a:srgbClr val="101F2B"/>
                </a:solidFill>
                <a:latin typeface="Open Sans"/>
              </a:rPr>
              <a:t> (</a:t>
            </a:r>
            <a:r>
              <a:rPr lang="en-US" sz="1200" dirty="0">
                <a:solidFill>
                  <a:srgbClr val="101F2B"/>
                </a:solidFill>
                <a:latin typeface="Open Sans"/>
              </a:rPr>
              <a:t>approx. </a:t>
            </a:r>
            <a:r>
              <a:rPr lang="ru-RU" sz="1200" dirty="0">
                <a:solidFill>
                  <a:srgbClr val="FF0000"/>
                </a:solidFill>
                <a:latin typeface="Open Sans"/>
              </a:rPr>
              <a:t>$12</a:t>
            </a:r>
            <a:r>
              <a:rPr lang="en-US" sz="1200" dirty="0">
                <a:solidFill>
                  <a:srgbClr val="FF0000"/>
                </a:solidFill>
                <a:latin typeface="Open Sans"/>
              </a:rPr>
              <a:t>,</a:t>
            </a:r>
            <a:r>
              <a:rPr lang="ru-RU" sz="1200" dirty="0">
                <a:solidFill>
                  <a:srgbClr val="FF0000"/>
                </a:solidFill>
                <a:latin typeface="Open Sans"/>
              </a:rPr>
              <a:t>900</a:t>
            </a:r>
            <a:r>
              <a:rPr lang="ru-RU" sz="1200" dirty="0">
                <a:solidFill>
                  <a:srgbClr val="101F2B"/>
                </a:solidFill>
                <a:latin typeface="Open Sans"/>
              </a:rPr>
              <a:t>)</a:t>
            </a:r>
            <a:endParaRPr lang="en-US" sz="1200" dirty="0">
              <a:solidFill>
                <a:srgbClr val="101F2B"/>
              </a:solidFill>
              <a:latin typeface="Open Sans"/>
            </a:endParaRP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D1E8FAD8-D1C4-4D9B-90DF-AD6F26437608}"/>
              </a:ext>
            </a:extLst>
          </p:cNvPr>
          <p:cNvSpPr txBox="1">
            <a:spLocks/>
          </p:cNvSpPr>
          <p:nvPr/>
        </p:nvSpPr>
        <p:spPr>
          <a:xfrm>
            <a:off x="371336" y="2054384"/>
            <a:ext cx="3228974" cy="37427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Bef>
                <a:spcPts val="0"/>
              </a:spcBef>
            </a:pPr>
            <a:r>
              <a:rPr lang="en-US" sz="1050" dirty="0">
                <a:solidFill>
                  <a:srgbClr val="101F2B"/>
                </a:solidFill>
                <a:latin typeface="Open Sans"/>
              </a:rPr>
              <a:t>it can be recognized as a </a:t>
            </a:r>
            <a:r>
              <a:rPr lang="en-US" sz="1050" dirty="0">
                <a:solidFill>
                  <a:srgbClr val="FF0000"/>
                </a:solidFill>
                <a:latin typeface="Open Sans"/>
              </a:rPr>
              <a:t>suspicious operation </a:t>
            </a:r>
          </a:p>
          <a:p>
            <a:pPr algn="ctr" defTabSz="685800">
              <a:spcBef>
                <a:spcPts val="0"/>
              </a:spcBef>
            </a:pPr>
            <a:r>
              <a:rPr lang="en-US" sz="1050" dirty="0">
                <a:solidFill>
                  <a:srgbClr val="101F2B"/>
                </a:solidFill>
                <a:latin typeface="Open Sans"/>
              </a:rPr>
              <a:t>PROVIDED THAT: </a:t>
            </a:r>
            <a:endParaRPr lang="ru-RU" sz="1050" dirty="0">
              <a:solidFill>
                <a:srgbClr val="101F2B"/>
              </a:solidFill>
              <a:latin typeface="Open San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E2B2A18-7B13-481B-993A-0DC6DFE71DB4}"/>
              </a:ext>
            </a:extLst>
          </p:cNvPr>
          <p:cNvSpPr/>
          <p:nvPr/>
        </p:nvSpPr>
        <p:spPr>
          <a:xfrm>
            <a:off x="763621" y="2539629"/>
            <a:ext cx="214884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/>
            <a:r>
              <a:rPr lang="en-US" sz="1050" kern="1200" dirty="0">
                <a:solidFill>
                  <a:srgbClr val="FF0000"/>
                </a:solidFill>
                <a:latin typeface="Open Sans"/>
                <a:ea typeface="+mn-ea"/>
                <a:cs typeface="+mn-cs"/>
              </a:rPr>
              <a:t>The source of origin </a:t>
            </a:r>
            <a:r>
              <a:rPr lang="en-US" sz="1050" kern="1200" dirty="0">
                <a:solidFill>
                  <a:srgbClr val="101F2B"/>
                </a:solidFill>
                <a:latin typeface="Open Sans"/>
                <a:ea typeface="+mn-ea"/>
                <a:cs typeface="+mn-cs"/>
              </a:rPr>
              <a:t>of the fiat funds is not clear; or</a:t>
            </a:r>
            <a:endParaRPr lang="ru-RU" sz="1050" kern="1200" dirty="0">
              <a:solidFill>
                <a:srgbClr val="101F2B"/>
              </a:solidFill>
              <a:latin typeface="Open Sans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ACE18E3-26DF-4DE8-93D8-1059586CE9CE}"/>
              </a:ext>
            </a:extLst>
          </p:cNvPr>
          <p:cNvSpPr/>
          <p:nvPr/>
        </p:nvSpPr>
        <p:spPr>
          <a:xfrm>
            <a:off x="763621" y="3152992"/>
            <a:ext cx="296299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1050" kern="1200" dirty="0">
                <a:solidFill>
                  <a:srgbClr val="FF0000"/>
                </a:solidFill>
                <a:latin typeface="Open Sans"/>
                <a:ea typeface="+mn-ea"/>
                <a:cs typeface="+mn-cs"/>
              </a:rPr>
              <a:t>Operation is not conditioned by the client’s activity </a:t>
            </a:r>
            <a:r>
              <a:rPr lang="en-US" sz="1050" kern="1200" dirty="0">
                <a:solidFill>
                  <a:srgbClr val="101F2B"/>
                </a:solidFill>
                <a:latin typeface="Open Sans"/>
                <a:ea typeface="+mn-ea"/>
                <a:cs typeface="+mn-cs"/>
              </a:rPr>
              <a:t>(does not fit into its scope); or</a:t>
            </a:r>
            <a:endParaRPr lang="ru-RU" sz="1050" kern="1200" dirty="0">
              <a:solidFill>
                <a:srgbClr val="101F2B"/>
              </a:solidFill>
              <a:latin typeface="Open Sans"/>
              <a:ea typeface="+mn-ea"/>
              <a:cs typeface="+mn-c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6E84B10-39DE-4105-9BC9-7A8A8827D9EB}"/>
              </a:ext>
            </a:extLst>
          </p:cNvPr>
          <p:cNvSpPr/>
          <p:nvPr/>
        </p:nvSpPr>
        <p:spPr>
          <a:xfrm>
            <a:off x="770893" y="3745111"/>
            <a:ext cx="249307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1050" kern="1200" dirty="0">
                <a:solidFill>
                  <a:srgbClr val="FF0000"/>
                </a:solidFill>
                <a:latin typeface="Open Sans"/>
                <a:ea typeface="+mn-ea"/>
                <a:cs typeface="+mn-cs"/>
              </a:rPr>
              <a:t>From/to the non-residents of Belarus</a:t>
            </a:r>
            <a:r>
              <a:rPr lang="ru-RU" sz="1050" kern="1200" dirty="0">
                <a:solidFill>
                  <a:srgbClr val="101F2B"/>
                </a:solidFill>
                <a:latin typeface="Open Sans"/>
                <a:ea typeface="+mn-ea"/>
                <a:cs typeface="+mn-cs"/>
              </a:rPr>
              <a:t>,</a:t>
            </a:r>
            <a:r>
              <a:rPr lang="en-US" sz="1050" kern="1200" dirty="0">
                <a:solidFill>
                  <a:srgbClr val="101F2B"/>
                </a:solidFill>
                <a:latin typeface="Open Sans"/>
                <a:ea typeface="+mn-ea"/>
                <a:cs typeface="+mn-cs"/>
              </a:rPr>
              <a:t> without a Hi-Tech Park resident intermediary</a:t>
            </a:r>
            <a:endParaRPr lang="en-US" sz="1050" kern="1200" dirty="0">
              <a:solidFill>
                <a:srgbClr val="FF0000"/>
              </a:solidFill>
              <a:latin typeface="Open Sans"/>
              <a:ea typeface="+mn-ea"/>
              <a:cs typeface="+mn-cs"/>
            </a:endParaRPr>
          </a:p>
        </p:txBody>
      </p:sp>
      <p:sp>
        <p:nvSpPr>
          <p:cNvPr id="26" name="Oval 6">
            <a:extLst>
              <a:ext uri="{FF2B5EF4-FFF2-40B4-BE49-F238E27FC236}">
                <a16:creationId xmlns:a16="http://schemas.microsoft.com/office/drawing/2014/main" id="{27CC08A7-DCD8-47A2-92A9-A0CE5E088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764" y="2507449"/>
            <a:ext cx="354806" cy="369437"/>
          </a:xfrm>
          <a:prstGeom prst="ellipse">
            <a:avLst/>
          </a:prstGeom>
          <a:solidFill>
            <a:srgbClr val="101F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ru-RU" sz="1350" b="1" kern="1200" dirty="0">
                <a:solidFill>
                  <a:srgbClr val="FFFF00"/>
                </a:solidFill>
                <a:latin typeface="Open Sans"/>
                <a:ea typeface="+mn-ea"/>
                <a:cs typeface="+mn-cs"/>
              </a:rPr>
              <a:t>1</a:t>
            </a:r>
            <a:endParaRPr lang="en-US" sz="1350" b="1" kern="1200" dirty="0">
              <a:solidFill>
                <a:srgbClr val="FFFF00"/>
              </a:solidFill>
              <a:latin typeface="Open Sans"/>
              <a:ea typeface="+mn-ea"/>
              <a:cs typeface="+mn-cs"/>
            </a:endParaRPr>
          </a:p>
        </p:txBody>
      </p:sp>
      <p:sp>
        <p:nvSpPr>
          <p:cNvPr id="27" name="Oval 6">
            <a:extLst>
              <a:ext uri="{FF2B5EF4-FFF2-40B4-BE49-F238E27FC236}">
                <a16:creationId xmlns:a16="http://schemas.microsoft.com/office/drawing/2014/main" id="{6356DA6F-F7DD-45ED-88B2-59BF1C7AF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763" y="3123933"/>
            <a:ext cx="349640" cy="369437"/>
          </a:xfrm>
          <a:prstGeom prst="ellipse">
            <a:avLst/>
          </a:prstGeom>
          <a:solidFill>
            <a:srgbClr val="101F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r>
              <a:rPr lang="ru-RU" sz="1350" b="1" kern="1200" dirty="0">
                <a:solidFill>
                  <a:srgbClr val="FFFF00"/>
                </a:solidFill>
                <a:latin typeface="Open Sans"/>
                <a:ea typeface="+mn-ea"/>
                <a:cs typeface="+mn-cs"/>
              </a:rPr>
              <a:t>2</a:t>
            </a:r>
            <a:endParaRPr lang="en-US" sz="1350" b="1" kern="1200" dirty="0">
              <a:solidFill>
                <a:srgbClr val="FFFF00"/>
              </a:solidFill>
              <a:latin typeface="Open Sans"/>
              <a:ea typeface="+mn-ea"/>
              <a:cs typeface="+mn-cs"/>
            </a:endParaRPr>
          </a:p>
        </p:txBody>
      </p:sp>
      <p:sp>
        <p:nvSpPr>
          <p:cNvPr id="28" name="Oval 6">
            <a:extLst>
              <a:ext uri="{FF2B5EF4-FFF2-40B4-BE49-F238E27FC236}">
                <a16:creationId xmlns:a16="http://schemas.microsoft.com/office/drawing/2014/main" id="{1286630C-5EC4-4402-B56D-F662F33E6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596" y="3738482"/>
            <a:ext cx="349640" cy="369437"/>
          </a:xfrm>
          <a:prstGeom prst="ellipse">
            <a:avLst/>
          </a:prstGeom>
          <a:solidFill>
            <a:srgbClr val="101F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r>
              <a:rPr lang="ru-RU" sz="1350" b="1" kern="1200" dirty="0">
                <a:solidFill>
                  <a:srgbClr val="FFFF00"/>
                </a:solidFill>
                <a:latin typeface="Open Sans"/>
                <a:ea typeface="+mn-ea"/>
                <a:cs typeface="+mn-cs"/>
              </a:rPr>
              <a:t>3</a:t>
            </a:r>
            <a:endParaRPr lang="en-US" sz="1350" b="1" kern="1200" dirty="0">
              <a:solidFill>
                <a:srgbClr val="FFFF00"/>
              </a:solidFill>
              <a:latin typeface="Open Sans"/>
              <a:ea typeface="+mn-ea"/>
              <a:cs typeface="+mn-cs"/>
            </a:endParaRP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AB051175-0729-4FC3-9DDB-7B757318A950}"/>
              </a:ext>
            </a:extLst>
          </p:cNvPr>
          <p:cNvSpPr txBox="1">
            <a:spLocks/>
          </p:cNvSpPr>
          <p:nvPr/>
        </p:nvSpPr>
        <p:spPr>
          <a:xfrm>
            <a:off x="4090606" y="3493370"/>
            <a:ext cx="2233946" cy="6800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85800">
              <a:spcBef>
                <a:spcPts val="750"/>
              </a:spcBef>
            </a:pPr>
            <a:r>
              <a:rPr lang="en-US" sz="900" b="1" dirty="0">
                <a:solidFill>
                  <a:srgbClr val="101F2B"/>
                </a:solidFill>
                <a:latin typeface="Open Sans"/>
              </a:rPr>
              <a:t>Types of operations profile</a:t>
            </a:r>
            <a:endParaRPr lang="ru-RU" sz="900" b="1" dirty="0">
              <a:solidFill>
                <a:srgbClr val="101F2B"/>
              </a:solidFill>
              <a:latin typeface="Open Sans"/>
            </a:endParaRPr>
          </a:p>
          <a:p>
            <a:pPr algn="just" defTabSz="685800">
              <a:spcBef>
                <a:spcPts val="750"/>
              </a:spcBef>
            </a:pPr>
            <a:r>
              <a:rPr lang="en-US" sz="900" dirty="0">
                <a:solidFill>
                  <a:srgbClr val="101F2B"/>
                </a:solidFill>
                <a:latin typeface="Open Sans"/>
              </a:rPr>
              <a:t>Suspicious operations or systematic purchase/sale of tokens fall within a high-risk category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F87F3632-889F-4C18-9885-0D63B59C6FE0}"/>
              </a:ext>
            </a:extLst>
          </p:cNvPr>
          <p:cNvSpPr txBox="1">
            <a:spLocks/>
          </p:cNvSpPr>
          <p:nvPr/>
        </p:nvSpPr>
        <p:spPr>
          <a:xfrm>
            <a:off x="4393194" y="2509798"/>
            <a:ext cx="2015061" cy="6800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685800">
              <a:spcBef>
                <a:spcPts val="750"/>
              </a:spcBef>
            </a:pPr>
            <a:r>
              <a:rPr lang="en-US" sz="900" b="1" dirty="0">
                <a:solidFill>
                  <a:srgbClr val="101F2B"/>
                </a:solidFill>
                <a:latin typeface="Open Sans"/>
              </a:rPr>
              <a:t>Activity profile</a:t>
            </a:r>
            <a:endParaRPr lang="ru-RU" sz="900" b="1" dirty="0">
              <a:solidFill>
                <a:srgbClr val="101F2B"/>
              </a:solidFill>
              <a:latin typeface="Open Sans"/>
            </a:endParaRPr>
          </a:p>
          <a:p>
            <a:pPr algn="just" defTabSz="685800">
              <a:spcBef>
                <a:spcPts val="750"/>
              </a:spcBef>
            </a:pPr>
            <a:r>
              <a:rPr lang="en-US" sz="900" dirty="0">
                <a:solidFill>
                  <a:srgbClr val="101F2B"/>
                </a:solidFill>
                <a:latin typeface="Open Sans"/>
              </a:rPr>
              <a:t>Cryptographic platform and cryptocurrency exchange operators fall within a high-risk category</a:t>
            </a:r>
            <a:endParaRPr lang="ru-RU" sz="900" dirty="0">
              <a:solidFill>
                <a:srgbClr val="101F2B"/>
              </a:solidFill>
              <a:latin typeface="Open Sans"/>
            </a:endParaRPr>
          </a:p>
          <a:p>
            <a:pPr algn="just" defTabSz="685800">
              <a:spcBef>
                <a:spcPts val="750"/>
              </a:spcBef>
            </a:pPr>
            <a:endParaRPr lang="ru-RU" sz="900" dirty="0">
              <a:solidFill>
                <a:srgbClr val="101F2B"/>
              </a:solidFill>
              <a:latin typeface="Open Sans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89632E0E-C565-49F9-AE2E-FA75E600A546}"/>
              </a:ext>
            </a:extLst>
          </p:cNvPr>
          <p:cNvSpPr/>
          <p:nvPr/>
        </p:nvSpPr>
        <p:spPr>
          <a:xfrm>
            <a:off x="6910054" y="2071647"/>
            <a:ext cx="2233946" cy="3070145"/>
          </a:xfrm>
          <a:prstGeom prst="rect">
            <a:avLst/>
          </a:prstGeom>
          <a:solidFill>
            <a:srgbClr val="FCE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kern="1200">
              <a:solidFill>
                <a:srgbClr val="101F2B"/>
              </a:solidFill>
              <a:latin typeface="Open Sans"/>
            </a:endParaRPr>
          </a:p>
        </p:txBody>
      </p:sp>
      <p:sp>
        <p:nvSpPr>
          <p:cNvPr id="50" name="Text Placeholder 13">
            <a:extLst>
              <a:ext uri="{FF2B5EF4-FFF2-40B4-BE49-F238E27FC236}">
                <a16:creationId xmlns:a16="http://schemas.microsoft.com/office/drawing/2014/main" id="{A3830C7C-AE16-44E1-B15B-766BB66F295A}"/>
              </a:ext>
            </a:extLst>
          </p:cNvPr>
          <p:cNvSpPr txBox="1">
            <a:spLocks/>
          </p:cNvSpPr>
          <p:nvPr/>
        </p:nvSpPr>
        <p:spPr>
          <a:xfrm>
            <a:off x="6957941" y="3748587"/>
            <a:ext cx="2091922" cy="5773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Bef>
                <a:spcPts val="750"/>
              </a:spcBef>
            </a:pPr>
            <a:r>
              <a:rPr lang="ru-RU" sz="1200" dirty="0">
                <a:solidFill>
                  <a:srgbClr val="C00000"/>
                </a:solidFill>
                <a:latin typeface="Open Sans"/>
              </a:rPr>
              <a:t>5. </a:t>
            </a:r>
            <a:r>
              <a:rPr lang="en-US" sz="1200" dirty="0">
                <a:solidFill>
                  <a:srgbClr val="C00000"/>
                </a:solidFill>
                <a:latin typeface="Open Sans"/>
              </a:rPr>
              <a:t>If operation legalized a criminal income:</a:t>
            </a:r>
            <a:endParaRPr lang="en-US" sz="1200" dirty="0">
              <a:solidFill>
                <a:srgbClr val="101F2B"/>
              </a:solidFill>
              <a:latin typeface="Open Sans"/>
            </a:endParaRPr>
          </a:p>
        </p:txBody>
      </p:sp>
      <p:sp>
        <p:nvSpPr>
          <p:cNvPr id="51" name="Стрелка: вниз 50">
            <a:extLst>
              <a:ext uri="{FF2B5EF4-FFF2-40B4-BE49-F238E27FC236}">
                <a16:creationId xmlns:a16="http://schemas.microsoft.com/office/drawing/2014/main" id="{2427C57C-5E45-4F9F-9CB7-E620B7E08212}"/>
              </a:ext>
            </a:extLst>
          </p:cNvPr>
          <p:cNvSpPr/>
          <p:nvPr/>
        </p:nvSpPr>
        <p:spPr>
          <a:xfrm>
            <a:off x="7813708" y="4159193"/>
            <a:ext cx="442984" cy="50142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kern="1200">
              <a:solidFill>
                <a:srgbClr val="101F2B"/>
              </a:solidFill>
              <a:latin typeface="Open Sans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D4B3E501-3308-4402-BDA8-B172FAF5AF32}"/>
              </a:ext>
            </a:extLst>
          </p:cNvPr>
          <p:cNvSpPr/>
          <p:nvPr/>
        </p:nvSpPr>
        <p:spPr>
          <a:xfrm>
            <a:off x="7104131" y="4651755"/>
            <a:ext cx="19075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1200" b="1" kern="1200" dirty="0">
                <a:solidFill>
                  <a:srgbClr val="C00000"/>
                </a:solidFill>
                <a:latin typeface="Open Sans"/>
                <a:ea typeface="+mn-ea"/>
                <a:cs typeface="+mn-cs"/>
              </a:rPr>
              <a:t>Fine of up to </a:t>
            </a:r>
            <a:r>
              <a:rPr lang="ru-RU" sz="1200" b="1" kern="1200" dirty="0">
                <a:solidFill>
                  <a:srgbClr val="C00000"/>
                </a:solidFill>
                <a:latin typeface="Open Sans"/>
                <a:ea typeface="+mn-ea"/>
                <a:cs typeface="+mn-cs"/>
              </a:rPr>
              <a:t>100% </a:t>
            </a:r>
            <a:r>
              <a:rPr lang="en-US" sz="1200" b="1" kern="1200" dirty="0">
                <a:solidFill>
                  <a:srgbClr val="101F2B"/>
                </a:solidFill>
                <a:latin typeface="Open Sans"/>
                <a:ea typeface="+mn-ea"/>
                <a:cs typeface="+mn-cs"/>
              </a:rPr>
              <a:t>of the transaction sum</a:t>
            </a:r>
            <a:endParaRPr lang="ru-RU" sz="1200" b="1" kern="1200" dirty="0">
              <a:solidFill>
                <a:srgbClr val="101F2B"/>
              </a:solidFill>
              <a:latin typeface="Open Sans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478B74-AC2D-470B-A941-DC4382F64281}"/>
              </a:ext>
            </a:extLst>
          </p:cNvPr>
          <p:cNvSpPr/>
          <p:nvPr/>
        </p:nvSpPr>
        <p:spPr>
          <a:xfrm>
            <a:off x="7154467" y="2082613"/>
            <a:ext cx="1989533" cy="1890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Aft>
                <a:spcPts val="450"/>
              </a:spcAft>
            </a:pPr>
            <a:r>
              <a:rPr lang="ru-RU" sz="1200" b="1" kern="1200" dirty="0">
                <a:solidFill>
                  <a:srgbClr val="C00000"/>
                </a:solidFill>
                <a:latin typeface="Open Sans"/>
                <a:ea typeface="+mn-ea"/>
                <a:cs typeface="+mn-cs"/>
              </a:rPr>
              <a:t>4. </a:t>
            </a:r>
            <a:r>
              <a:rPr lang="en-US" sz="1200" b="1" kern="1200" dirty="0">
                <a:solidFill>
                  <a:srgbClr val="C00000"/>
                </a:solidFill>
                <a:latin typeface="Open Sans"/>
                <a:ea typeface="+mn-ea"/>
                <a:cs typeface="+mn-cs"/>
              </a:rPr>
              <a:t>Controlling entity can</a:t>
            </a:r>
            <a:r>
              <a:rPr lang="ru-RU" sz="1200" b="1" kern="1200" dirty="0">
                <a:solidFill>
                  <a:srgbClr val="C00000"/>
                </a:solidFill>
                <a:latin typeface="Open Sans"/>
                <a:ea typeface="+mn-ea"/>
                <a:cs typeface="+mn-cs"/>
              </a:rPr>
              <a:t>:</a:t>
            </a:r>
            <a:endParaRPr lang="en-US" sz="1200" b="1" kern="1200" dirty="0">
              <a:solidFill>
                <a:srgbClr val="C00000"/>
              </a:solidFill>
              <a:latin typeface="Open Sans"/>
              <a:ea typeface="+mn-ea"/>
              <a:cs typeface="+mn-cs"/>
            </a:endParaRPr>
          </a:p>
          <a:p>
            <a:pPr defTabSz="685800">
              <a:spcAft>
                <a:spcPts val="450"/>
              </a:spcAft>
            </a:pPr>
            <a:r>
              <a:rPr lang="en-US" sz="1050" kern="1200" dirty="0">
                <a:solidFill>
                  <a:srgbClr val="101F2B"/>
                </a:solidFill>
                <a:latin typeface="Open Sans"/>
                <a:ea typeface="+mn-ea"/>
                <a:cs typeface="+mn-cs"/>
              </a:rPr>
              <a:t>Suspend a suspicious operation</a:t>
            </a:r>
            <a:endParaRPr lang="ru-RU" sz="1050" kern="1200" dirty="0">
              <a:solidFill>
                <a:srgbClr val="101F2B"/>
              </a:solidFill>
              <a:latin typeface="Open Sans"/>
              <a:ea typeface="+mn-ea"/>
              <a:cs typeface="+mn-cs"/>
            </a:endParaRPr>
          </a:p>
          <a:p>
            <a:pPr defTabSz="685800">
              <a:spcAft>
                <a:spcPts val="450"/>
              </a:spcAft>
            </a:pPr>
            <a:r>
              <a:rPr lang="en-US" sz="1050" kern="1200" dirty="0">
                <a:solidFill>
                  <a:srgbClr val="101F2B"/>
                </a:solidFill>
                <a:latin typeface="Open Sans"/>
                <a:ea typeface="+mn-ea"/>
                <a:cs typeface="+mn-cs"/>
              </a:rPr>
              <a:t>Refuse a suspicious operation</a:t>
            </a:r>
          </a:p>
          <a:p>
            <a:pPr defTabSz="685800">
              <a:spcAft>
                <a:spcPts val="450"/>
              </a:spcAft>
            </a:pPr>
            <a:r>
              <a:rPr lang="en-US" sz="1050" kern="1200" dirty="0">
                <a:solidFill>
                  <a:srgbClr val="101F2B"/>
                </a:solidFill>
                <a:latin typeface="Open Sans"/>
                <a:ea typeface="+mn-ea"/>
                <a:cs typeface="+mn-cs"/>
              </a:rPr>
              <a:t>Send info about a suspicious operation to the State Control Committee</a:t>
            </a:r>
            <a:endParaRPr lang="ru-RU" sz="1050" kern="1200" dirty="0">
              <a:solidFill>
                <a:srgbClr val="101F2B"/>
              </a:solidFill>
              <a:latin typeface="Open Sans"/>
              <a:ea typeface="+mn-ea"/>
              <a:cs typeface="+mn-cs"/>
            </a:endParaRPr>
          </a:p>
          <a:p>
            <a:pPr defTabSz="685800">
              <a:spcAft>
                <a:spcPts val="450"/>
              </a:spcAft>
            </a:pPr>
            <a:endParaRPr lang="ru-RU" sz="1050" kern="1200" dirty="0">
              <a:solidFill>
                <a:srgbClr val="101F2B"/>
              </a:solidFill>
              <a:latin typeface="Open Sans"/>
              <a:ea typeface="+mn-ea"/>
              <a:cs typeface="+mn-cs"/>
            </a:endParaRPr>
          </a:p>
          <a:p>
            <a:pPr defTabSz="685800"/>
            <a:endParaRPr lang="ru-RU" sz="1050" kern="1200" dirty="0">
              <a:solidFill>
                <a:srgbClr val="101F2B"/>
              </a:solidFill>
              <a:latin typeface="Open Sans"/>
              <a:ea typeface="+mn-ea"/>
              <a:cs typeface="+mn-cs"/>
            </a:endParaRPr>
          </a:p>
        </p:txBody>
      </p:sp>
      <p:sp>
        <p:nvSpPr>
          <p:cNvPr id="31" name="Oval 7">
            <a:extLst>
              <a:ext uri="{FF2B5EF4-FFF2-40B4-BE49-F238E27FC236}">
                <a16:creationId xmlns:a16="http://schemas.microsoft.com/office/drawing/2014/main" id="{9BE7E5D0-2E01-489E-B4CC-41BF5E907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3757" y="2441155"/>
            <a:ext cx="141155" cy="130595"/>
          </a:xfrm>
          <a:prstGeom prst="ellipse">
            <a:avLst/>
          </a:prstGeom>
          <a:solidFill>
            <a:srgbClr val="101F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2700" b="1" kern="1200" dirty="0">
              <a:solidFill>
                <a:srgbClr val="FFFF00"/>
              </a:solidFill>
              <a:latin typeface="Open Sans"/>
              <a:ea typeface="+mn-ea"/>
              <a:cs typeface="+mn-cs"/>
            </a:endParaRPr>
          </a:p>
        </p:txBody>
      </p:sp>
      <p:sp>
        <p:nvSpPr>
          <p:cNvPr id="32" name="Oval 7">
            <a:extLst>
              <a:ext uri="{FF2B5EF4-FFF2-40B4-BE49-F238E27FC236}">
                <a16:creationId xmlns:a16="http://schemas.microsoft.com/office/drawing/2014/main" id="{7BC4AA63-04D5-4E7B-A0D5-FF7171495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3757" y="2756290"/>
            <a:ext cx="141155" cy="130595"/>
          </a:xfrm>
          <a:prstGeom prst="ellipse">
            <a:avLst/>
          </a:prstGeom>
          <a:solidFill>
            <a:srgbClr val="101F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2700" b="1" kern="1200" dirty="0">
              <a:solidFill>
                <a:srgbClr val="FFFF00"/>
              </a:solidFill>
              <a:latin typeface="Open Sans"/>
              <a:ea typeface="+mn-ea"/>
              <a:cs typeface="+mn-cs"/>
            </a:endParaRPr>
          </a:p>
        </p:txBody>
      </p:sp>
      <p:sp>
        <p:nvSpPr>
          <p:cNvPr id="33" name="Oval 7">
            <a:extLst>
              <a:ext uri="{FF2B5EF4-FFF2-40B4-BE49-F238E27FC236}">
                <a16:creationId xmlns:a16="http://schemas.microsoft.com/office/drawing/2014/main" id="{295D0904-951E-4A23-BBC5-FE43D217B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3757" y="3042701"/>
            <a:ext cx="141155" cy="130595"/>
          </a:xfrm>
          <a:prstGeom prst="ellipse">
            <a:avLst/>
          </a:prstGeom>
          <a:solidFill>
            <a:srgbClr val="101F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2700" b="1" kern="1200" dirty="0">
              <a:solidFill>
                <a:srgbClr val="FFFF00"/>
              </a:solidFill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197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A2E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680" y="0"/>
            <a:ext cx="5989320" cy="51463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" y="716280"/>
            <a:ext cx="268224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Montserrat" panose="020B0604020202020204" charset="0"/>
              </a:rPr>
              <a:t>Klim Stashevsky</a:t>
            </a:r>
          </a:p>
          <a:p>
            <a:r>
              <a:rPr lang="en-US" sz="1800" dirty="0">
                <a:solidFill>
                  <a:schemeClr val="bg1"/>
                </a:solidFill>
                <a:latin typeface="Montserrat" panose="020B0604020202020204" charset="0"/>
              </a:rPr>
              <a:t>Partner</a:t>
            </a:r>
          </a:p>
          <a:p>
            <a:endParaRPr lang="en-US" sz="1800" dirty="0">
              <a:solidFill>
                <a:schemeClr val="bg1"/>
              </a:solidFill>
              <a:latin typeface="Montserrat" panose="020B060402020202020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Montserrat" panose="020B0604020202020204" charset="0"/>
              </a:rPr>
              <a:t>stashevsky@arzinger.by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BEEDA9-69AA-437F-89C6-28418A7E7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4160876"/>
            <a:ext cx="2308385" cy="7675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500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4294967295"/>
          </p:nvPr>
        </p:nvSpPr>
        <p:spPr>
          <a:xfrm>
            <a:off x="824996" y="1064993"/>
            <a:ext cx="7014789" cy="343481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latin typeface="Montserrat" panose="020B060402020202020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latin typeface="Montserrat" panose="020B060402020202020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latin typeface="Montserrat" panose="020B060402020202020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sz="2800" b="1" dirty="0">
              <a:latin typeface="Montserrat" panose="020B060402020202020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9176FC-1D29-45F6-8273-714894C4F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9574"/>
            <a:ext cx="9144000" cy="521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68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BFA20F-AE80-40DF-A757-DCCE9DE01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241" y="4484701"/>
            <a:ext cx="2308385" cy="76758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DB92161-4135-4CFA-9788-2D23973FC09F}"/>
              </a:ext>
            </a:extLst>
          </p:cNvPr>
          <p:cNvSpPr/>
          <p:nvPr/>
        </p:nvSpPr>
        <p:spPr>
          <a:xfrm>
            <a:off x="4582626" y="171131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endParaRPr lang="ru-RU" dirty="0">
              <a:latin typeface="Roboto"/>
            </a:endParaRPr>
          </a:p>
          <a:p>
            <a:pPr fontAlgn="base"/>
            <a:endParaRPr lang="ru-RU" dirty="0">
              <a:latin typeface="Roboto"/>
            </a:endParaRPr>
          </a:p>
          <a:p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F50BB7C-478D-4458-A35C-70CDAA1110F0}"/>
              </a:ext>
            </a:extLst>
          </p:cNvPr>
          <p:cNvSpPr/>
          <p:nvPr/>
        </p:nvSpPr>
        <p:spPr>
          <a:xfrm>
            <a:off x="436880" y="343009"/>
            <a:ext cx="815848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+mj-lt"/>
              </a:rPr>
              <a:t>В 2017 году деньги через ICO собирали 902 проекта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*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. 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+mj-lt"/>
              </a:rPr>
              <a:t>142 из них не смогли привлечь достаточное финансирование 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+mj-lt"/>
              </a:rPr>
              <a:t>Ещё 276 смогли получить средства и украли деньги инвесторов или постепенно прекратили работу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</a:rPr>
              <a:t>Ещё 113 проектов аналитики назвали «наполовину провалившимися»: такие стартапы прекратили поддержку в соцсетях или обладают слишком малым числом единомышленников</a:t>
            </a:r>
            <a:endParaRPr lang="en-US" sz="2000" dirty="0">
              <a:latin typeface="+mj-lt"/>
            </a:endParaRP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+mj-lt"/>
              </a:rPr>
              <a:t>Таким образом, около 59% запустившихся в 2017 году проектов можно считать «мёртвыми»</a:t>
            </a:r>
            <a:endParaRPr lang="en-US" sz="2000" dirty="0">
              <a:latin typeface="+mj-lt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  <a:latin typeface="+mj-lt"/>
            </a:endParaRPr>
          </a:p>
          <a:p>
            <a:pPr fontAlgn="base"/>
            <a:endParaRPr lang="en-US" dirty="0">
              <a:solidFill>
                <a:schemeClr val="tx1"/>
              </a:solidFill>
              <a:latin typeface="+mj-lt"/>
            </a:endParaRPr>
          </a:p>
          <a:p>
            <a:pPr fontAlgn="base"/>
            <a:r>
              <a:rPr lang="en-US" dirty="0">
                <a:solidFill>
                  <a:schemeClr val="tx1"/>
                </a:solidFill>
                <a:latin typeface="+mj-lt"/>
              </a:rPr>
              <a:t>*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По данным исследования, основанном на открытой информации ICO-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трекера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 Tokendata</a:t>
            </a:r>
          </a:p>
        </p:txBody>
      </p:sp>
    </p:spTree>
    <p:extLst>
      <p:ext uri="{BB962C8B-B14F-4D97-AF65-F5344CB8AC3E}">
        <p14:creationId xmlns:p14="http://schemas.microsoft.com/office/powerpoint/2010/main" val="2371034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313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1176778" y="1704600"/>
            <a:ext cx="6419400" cy="23390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ru-RU" sz="2400" b="0" dirty="0">
                <a:latin typeface="+mj-lt"/>
              </a:rPr>
              <a:t>ICO</a:t>
            </a:r>
            <a:r>
              <a:rPr lang="en-US" sz="2400" b="0" dirty="0">
                <a:latin typeface="+mj-lt"/>
              </a:rPr>
              <a:t>/ITO</a:t>
            </a:r>
            <a:r>
              <a:rPr lang="ru-RU" sz="2400" b="0" dirty="0">
                <a:latin typeface="+mj-lt"/>
              </a:rPr>
              <a:t> - это сделка, направленная на передачу токенов их первым владельцам на условиях и в целях, определенных эмитентом токенов </a:t>
            </a:r>
          </a:p>
          <a:p>
            <a:pPr lvl="0" algn="r">
              <a:buNone/>
            </a:pPr>
            <a:br>
              <a:rPr lang="en-US" sz="2400" dirty="0">
                <a:latin typeface="+mj-lt"/>
              </a:rPr>
            </a:br>
            <a:r>
              <a:rPr lang="ru-RU" sz="2400" b="0" dirty="0">
                <a:latin typeface="+mj-lt"/>
              </a:rPr>
              <a:t>(с) Народная мудрость</a:t>
            </a:r>
            <a:endParaRPr lang="en" sz="2400" dirty="0"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433A48-4D93-48EB-A4FE-40AF8A9C7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15" y="4472763"/>
            <a:ext cx="2308385" cy="7675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500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 idx="4294967295"/>
          </p:nvPr>
        </p:nvSpPr>
        <p:spPr>
          <a:xfrm>
            <a:off x="1185297" y="312518"/>
            <a:ext cx="6815137" cy="752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3600" dirty="0">
                <a:latin typeface="+mj-lt"/>
              </a:rPr>
              <a:t>Виды токенов:</a:t>
            </a:r>
            <a:endParaRPr lang="en" sz="3600" dirty="0">
              <a:latin typeface="+mj-lt"/>
            </a:endParaRPr>
          </a:p>
        </p:txBody>
      </p:sp>
      <p:sp>
        <p:nvSpPr>
          <p:cNvPr id="59" name="Shape 59"/>
          <p:cNvSpPr txBox="1">
            <a:spLocks noGrp="1"/>
          </p:cNvSpPr>
          <p:nvPr>
            <p:ph type="body" idx="4294967295"/>
          </p:nvPr>
        </p:nvSpPr>
        <p:spPr>
          <a:xfrm>
            <a:off x="824996" y="1064993"/>
            <a:ext cx="7014789" cy="343481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Payment tokens (</a:t>
            </a:r>
            <a:r>
              <a:rPr lang="ru-RU" sz="2800" dirty="0">
                <a:latin typeface="+mj-lt"/>
              </a:rPr>
              <a:t>платежное средство на определенной платформе)</a:t>
            </a:r>
            <a:endParaRPr lang="en-US" sz="2800" dirty="0">
              <a:latin typeface="+mj-lt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Asset (Security) tokens</a:t>
            </a:r>
            <a:r>
              <a:rPr lang="ru-RU" sz="2800" dirty="0">
                <a:latin typeface="+mj-lt"/>
              </a:rPr>
              <a:t> (удостоверяют право на актив или прибыль)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Utility tokens</a:t>
            </a:r>
            <a:r>
              <a:rPr lang="ru-RU" sz="2800" dirty="0">
                <a:latin typeface="+mn-lt"/>
              </a:rPr>
              <a:t> (предоставляют право доступа к сервису или приложению)</a:t>
            </a:r>
            <a:endParaRPr lang="en-US" sz="2800" dirty="0">
              <a:latin typeface="+mn-lt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latin typeface="Montserrat" panose="020B060402020202020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latin typeface="Montserrat" panose="020B060402020202020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latin typeface="Montserrat" panose="020B060402020202020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latin typeface="Montserrat" panose="020B060402020202020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sz="2800" b="1" dirty="0">
              <a:latin typeface="Montserrat" panose="020B060402020202020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856079-9499-4B0F-A726-92DBF7E4E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15" y="4472763"/>
            <a:ext cx="2308385" cy="767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910C003-DD3C-454F-A310-C777C2173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8378" y="324177"/>
            <a:ext cx="6550500" cy="717640"/>
          </a:xfrm>
        </p:spPr>
        <p:txBody>
          <a:bodyPr/>
          <a:lstStyle/>
          <a:p>
            <a:pPr algn="ctr" fontAlgn="base"/>
            <a:r>
              <a:rPr lang="en-US" sz="2800" dirty="0">
                <a:solidFill>
                  <a:srgbClr val="333333"/>
                </a:solidFill>
                <a:latin typeface="+mj-lt"/>
              </a:rPr>
              <a:t>THE HOWEY TEST (1946)</a:t>
            </a:r>
            <a:endParaRPr lang="en-US" sz="2800" b="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967ECAA0-E69F-4A20-9829-6129BB6ECB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8378" y="1098693"/>
            <a:ext cx="6550500" cy="338600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1. There is an investment of money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2. There is an expectation of profits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3. The investment of money is in a common enterprise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4. Any profit comes from the efforts of a promoter or third party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r>
              <a:rPr lang="en-US" sz="2400" dirty="0">
                <a:solidFill>
                  <a:schemeClr val="tx1"/>
                </a:solidFill>
                <a:latin typeface="+mj-lt"/>
              </a:rPr>
              <a:t>In a nutshell, if you’re investing money planning on profiting from someone else’s efforts, you’re buying a security.</a:t>
            </a:r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013C7F-DFC1-40B7-A53E-8EE905DC2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241" y="4484701"/>
            <a:ext cx="2308385" cy="76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44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Трапеция 48">
            <a:extLst>
              <a:ext uri="{FF2B5EF4-FFF2-40B4-BE49-F238E27FC236}">
                <a16:creationId xmlns:a16="http://schemas.microsoft.com/office/drawing/2014/main" id="{9BADACED-B20C-4428-983F-8DFA081A73AE}"/>
              </a:ext>
            </a:extLst>
          </p:cNvPr>
          <p:cNvSpPr/>
          <p:nvPr/>
        </p:nvSpPr>
        <p:spPr>
          <a:xfrm>
            <a:off x="4681565" y="1673111"/>
            <a:ext cx="2526943" cy="2708466"/>
          </a:xfrm>
          <a:prstGeom prst="trapezoid">
            <a:avLst/>
          </a:prstGeom>
          <a:solidFill>
            <a:srgbClr val="FFC000"/>
          </a:solidFill>
          <a:ln w="19050">
            <a:noFill/>
            <a:prstDash val="soli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 defTabSz="685800"/>
            <a:endParaRPr lang="ru-RU" sz="1350" kern="1200">
              <a:solidFill>
                <a:srgbClr val="5B9BD5"/>
              </a:solidFill>
              <a:latin typeface="Calibri" panose="020F0502020204030204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0BF74B8A-F391-4E6E-A424-0587FEDFE6C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858682"/>
          <a:ext cx="9144001" cy="4284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1964">
                  <a:extLst>
                    <a:ext uri="{9D8B030D-6E8A-4147-A177-3AD203B41FA5}">
                      <a16:colId xmlns:a16="http://schemas.microsoft.com/office/drawing/2014/main" val="1585406298"/>
                    </a:ext>
                  </a:extLst>
                </a:gridCol>
                <a:gridCol w="5902037">
                  <a:extLst>
                    <a:ext uri="{9D8B030D-6E8A-4147-A177-3AD203B41FA5}">
                      <a16:colId xmlns:a16="http://schemas.microsoft.com/office/drawing/2014/main" val="915772987"/>
                    </a:ext>
                  </a:extLst>
                </a:gridCol>
              </a:tblGrid>
              <a:tr h="4284818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770233"/>
                  </a:ext>
                </a:extLst>
              </a:tr>
            </a:tbl>
          </a:graphicData>
        </a:graphic>
      </p:graphicFrame>
      <p:pic>
        <p:nvPicPr>
          <p:cNvPr id="14" name="Рисунок 13" descr="Портфель">
            <a:extLst>
              <a:ext uri="{FF2B5EF4-FFF2-40B4-BE49-F238E27FC236}">
                <a16:creationId xmlns:a16="http://schemas.microsoft.com/office/drawing/2014/main" id="{D610A4FF-C519-4C42-A793-E2ACE3C46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2151" y="2607472"/>
            <a:ext cx="990431" cy="990431"/>
          </a:xfrm>
          <a:prstGeom prst="rect">
            <a:avLst/>
          </a:prstGeom>
        </p:spPr>
      </p:pic>
      <p:pic>
        <p:nvPicPr>
          <p:cNvPr id="16" name="Рисунок 15" descr="Сеть">
            <a:extLst>
              <a:ext uri="{FF2B5EF4-FFF2-40B4-BE49-F238E27FC236}">
                <a16:creationId xmlns:a16="http://schemas.microsoft.com/office/drawing/2014/main" id="{24C8717D-07B4-4200-80DE-AC76B1CCF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92070" y="1987324"/>
            <a:ext cx="903910" cy="903910"/>
          </a:xfrm>
          <a:prstGeom prst="rect">
            <a:avLst/>
          </a:prstGeom>
        </p:spPr>
      </p:pic>
      <p:pic>
        <p:nvPicPr>
          <p:cNvPr id="44" name="Рисунок 43" descr="Мир">
            <a:extLst>
              <a:ext uri="{FF2B5EF4-FFF2-40B4-BE49-F238E27FC236}">
                <a16:creationId xmlns:a16="http://schemas.microsoft.com/office/drawing/2014/main" id="{29A0D5F0-85F7-4310-9266-E4E9B38B3E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07303" y="1232984"/>
            <a:ext cx="685800" cy="685800"/>
          </a:xfrm>
          <a:prstGeom prst="rect">
            <a:avLst/>
          </a:prstGeom>
        </p:spPr>
      </p:pic>
      <p:pic>
        <p:nvPicPr>
          <p:cNvPr id="48" name="Рисунок 47" descr="Здание">
            <a:extLst>
              <a:ext uri="{FF2B5EF4-FFF2-40B4-BE49-F238E27FC236}">
                <a16:creationId xmlns:a16="http://schemas.microsoft.com/office/drawing/2014/main" id="{F95AE8CA-C165-4404-BF9F-F5AB5A52D9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19784" y="1249057"/>
            <a:ext cx="596584" cy="596584"/>
          </a:xfrm>
          <a:prstGeom prst="rect">
            <a:avLst/>
          </a:prstGeom>
        </p:spPr>
      </p:pic>
      <p:pic>
        <p:nvPicPr>
          <p:cNvPr id="50" name="Рисунок 49" descr="Банк">
            <a:extLst>
              <a:ext uri="{FF2B5EF4-FFF2-40B4-BE49-F238E27FC236}">
                <a16:creationId xmlns:a16="http://schemas.microsoft.com/office/drawing/2014/main" id="{53E0E076-33B7-455B-AEA5-5E5C429F1B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92070" y="3102688"/>
            <a:ext cx="903910" cy="903910"/>
          </a:xfrm>
          <a:prstGeom prst="rect">
            <a:avLst/>
          </a:prstGeom>
        </p:spPr>
      </p:pic>
      <p:cxnSp>
        <p:nvCxnSpPr>
          <p:cNvPr id="24" name="Соединитель: уступ 23">
            <a:extLst>
              <a:ext uri="{FF2B5EF4-FFF2-40B4-BE49-F238E27FC236}">
                <a16:creationId xmlns:a16="http://schemas.microsoft.com/office/drawing/2014/main" id="{AACA996F-C085-4D2D-B711-9FC3F9395D00}"/>
              </a:ext>
            </a:extLst>
          </p:cNvPr>
          <p:cNvCxnSpPr>
            <a:cxnSpLocks/>
          </p:cNvCxnSpPr>
          <p:nvPr/>
        </p:nvCxnSpPr>
        <p:spPr>
          <a:xfrm rot="10800000" flipV="1">
            <a:off x="6286581" y="1984285"/>
            <a:ext cx="1663376" cy="496556"/>
          </a:xfrm>
          <a:prstGeom prst="bentConnector3">
            <a:avLst>
              <a:gd name="adj1" fmla="val -291"/>
            </a:avLst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Соединитель: уступ 38">
            <a:extLst>
              <a:ext uri="{FF2B5EF4-FFF2-40B4-BE49-F238E27FC236}">
                <a16:creationId xmlns:a16="http://schemas.microsoft.com/office/drawing/2014/main" id="{971610EE-C05B-4DFE-A554-06855AD7AC0F}"/>
              </a:ext>
            </a:extLst>
          </p:cNvPr>
          <p:cNvCxnSpPr>
            <a:cxnSpLocks/>
          </p:cNvCxnSpPr>
          <p:nvPr/>
        </p:nvCxnSpPr>
        <p:spPr>
          <a:xfrm flipV="1">
            <a:off x="6333010" y="1948792"/>
            <a:ext cx="1696873" cy="675233"/>
          </a:xfrm>
          <a:prstGeom prst="bentConnector2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C20A8805-07F4-4F49-BFB0-7D31E9CCB4C7}"/>
              </a:ext>
            </a:extLst>
          </p:cNvPr>
          <p:cNvSpPr txBox="1"/>
          <p:nvPr/>
        </p:nvSpPr>
        <p:spPr>
          <a:xfrm>
            <a:off x="6349017" y="2006616"/>
            <a:ext cx="16506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kern="1200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ICO Engagement Letter</a:t>
            </a:r>
            <a:endParaRPr lang="ru-RU" sz="1350" kern="1200" dirty="0">
              <a:solidFill>
                <a:srgbClr val="70AD47">
                  <a:lumMod val="7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0171947-8CC2-4E9B-AA29-7B5A4D1F7915}"/>
              </a:ext>
            </a:extLst>
          </p:cNvPr>
          <p:cNvSpPr txBox="1"/>
          <p:nvPr/>
        </p:nvSpPr>
        <p:spPr>
          <a:xfrm>
            <a:off x="6224676" y="2641816"/>
            <a:ext cx="19135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350" kern="1200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Cryptocurrency transfer</a:t>
            </a:r>
            <a:endParaRPr lang="ru-RU" sz="1350" kern="1200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61E0042-32FB-42CE-AB25-57A668BEFAFE}"/>
              </a:ext>
            </a:extLst>
          </p:cNvPr>
          <p:cNvSpPr txBox="1"/>
          <p:nvPr/>
        </p:nvSpPr>
        <p:spPr>
          <a:xfrm>
            <a:off x="5242753" y="1678965"/>
            <a:ext cx="159479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650" b="1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Hi-Tech Park</a:t>
            </a:r>
            <a:endParaRPr lang="ru-RU" sz="1650" b="1" kern="1200" dirty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204B8D6-521F-4F06-999B-2730AAC73D19}"/>
              </a:ext>
            </a:extLst>
          </p:cNvPr>
          <p:cNvSpPr txBox="1"/>
          <p:nvPr/>
        </p:nvSpPr>
        <p:spPr>
          <a:xfrm>
            <a:off x="5197714" y="3876412"/>
            <a:ext cx="14921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ru-RU" sz="1500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</a:t>
            </a:r>
            <a:r>
              <a:rPr lang="en-US" sz="1500" kern="1200" dirty="0" err="1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ryptocurrencyExchange</a:t>
            </a:r>
            <a:endParaRPr lang="ru-RU" sz="1500" kern="1200" dirty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97C309A-D2A8-45D2-BB0A-57AE976D63A4}"/>
              </a:ext>
            </a:extLst>
          </p:cNvPr>
          <p:cNvSpPr txBox="1"/>
          <p:nvPr/>
        </p:nvSpPr>
        <p:spPr>
          <a:xfrm>
            <a:off x="5209672" y="2805456"/>
            <a:ext cx="14921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500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ICO Operator</a:t>
            </a:r>
            <a:endParaRPr lang="ru-RU" sz="1500" kern="1200" dirty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526E7E1-D5AE-45A3-A477-9A3E770328A0}"/>
              </a:ext>
            </a:extLst>
          </p:cNvPr>
          <p:cNvSpPr txBox="1"/>
          <p:nvPr/>
        </p:nvSpPr>
        <p:spPr>
          <a:xfrm>
            <a:off x="1046952" y="3521518"/>
            <a:ext cx="1985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500" kern="1200" dirty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Investors</a:t>
            </a:r>
            <a:endParaRPr lang="ru-RU" sz="1500" kern="1200" dirty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1" name="Таблица 60">
            <a:extLst>
              <a:ext uri="{FF2B5EF4-FFF2-40B4-BE49-F238E27FC236}">
                <a16:creationId xmlns:a16="http://schemas.microsoft.com/office/drawing/2014/main" id="{1BCD1A7A-68B8-4FE6-BAF7-BFC8D7487D6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890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851627601"/>
                    </a:ext>
                  </a:extLst>
                </a:gridCol>
              </a:tblGrid>
              <a:tr h="890037">
                <a:tc>
                  <a:txBody>
                    <a:bodyPr/>
                    <a:lstStyle/>
                    <a:p>
                      <a:pPr algn="ctr"/>
                      <a:endParaRPr lang="ru-RU" sz="27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542825"/>
                  </a:ext>
                </a:extLst>
              </a:tr>
            </a:tbl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D1DF22A4-E37F-42C1-BAF3-762D3642112B}"/>
              </a:ext>
            </a:extLst>
          </p:cNvPr>
          <p:cNvSpPr txBox="1"/>
          <p:nvPr/>
        </p:nvSpPr>
        <p:spPr>
          <a:xfrm>
            <a:off x="2364582" y="121140"/>
            <a:ext cx="482132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4050" b="1" kern="1200" dirty="0">
                <a:solidFill>
                  <a:srgbClr val="44546A">
                    <a:lumMod val="75000"/>
                  </a:srgbClr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t>ICO in Belarus</a:t>
            </a:r>
            <a:endParaRPr lang="ru-RU" sz="4050" b="1" kern="1200" dirty="0">
              <a:solidFill>
                <a:srgbClr val="44546A">
                  <a:lumMod val="7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CDCF6DD-6B11-4D42-8CBB-33998E016423}"/>
              </a:ext>
            </a:extLst>
          </p:cNvPr>
          <p:cNvSpPr txBox="1"/>
          <p:nvPr/>
        </p:nvSpPr>
        <p:spPr>
          <a:xfrm>
            <a:off x="3878664" y="1272964"/>
            <a:ext cx="31007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kern="12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Founding the legal entity in Belarus</a:t>
            </a:r>
            <a:endParaRPr lang="ru-RU" sz="1350" kern="1200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DAAB952-FBD7-46F3-824A-A1A5BBFF5EF5}"/>
              </a:ext>
            </a:extLst>
          </p:cNvPr>
          <p:cNvSpPr txBox="1"/>
          <p:nvPr/>
        </p:nvSpPr>
        <p:spPr>
          <a:xfrm>
            <a:off x="729623" y="1907280"/>
            <a:ext cx="631616" cy="240065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685800"/>
            <a:r>
              <a:rPr lang="en-US" sz="3000" b="1" kern="12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</a:t>
            </a:r>
          </a:p>
          <a:p>
            <a:pPr defTabSz="685800"/>
            <a:r>
              <a:rPr lang="en-US" sz="3000" b="1" kern="12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</a:p>
          <a:p>
            <a:pPr defTabSz="685800"/>
            <a:r>
              <a:rPr lang="en-US" sz="3000" b="1" kern="12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</a:p>
          <a:p>
            <a:pPr defTabSz="685800"/>
            <a:r>
              <a:rPr lang="en-US" sz="3000" b="1" kern="12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</a:t>
            </a:r>
          </a:p>
          <a:p>
            <a:pPr defTabSz="685800"/>
            <a:r>
              <a:rPr lang="en-US" sz="3000" b="1" kern="1200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endParaRPr lang="ru-RU" sz="3000" b="1" kern="1200" dirty="0">
              <a:solidFill>
                <a:srgbClr val="70AD47">
                  <a:lumMod val="5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11142A1-0BCD-42E3-B302-97CCC9CDAF2A}"/>
              </a:ext>
            </a:extLst>
          </p:cNvPr>
          <p:cNvSpPr txBox="1"/>
          <p:nvPr/>
        </p:nvSpPr>
        <p:spPr>
          <a:xfrm>
            <a:off x="8498022" y="1025375"/>
            <a:ext cx="631616" cy="33239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685800"/>
            <a:r>
              <a:rPr lang="en-US" sz="3000" b="1" kern="1200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  <a:p>
            <a:pPr defTabSz="685800"/>
            <a:r>
              <a:rPr lang="en-US" sz="3000" b="1" kern="1200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</a:t>
            </a:r>
          </a:p>
          <a:p>
            <a:pPr defTabSz="685800"/>
            <a:r>
              <a:rPr lang="en-US" sz="3000" b="1" kern="1200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</a:t>
            </a:r>
          </a:p>
          <a:p>
            <a:pPr defTabSz="685800"/>
            <a:r>
              <a:rPr lang="en-US" sz="3000" b="1" kern="1200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  <a:p>
            <a:pPr defTabSz="685800"/>
            <a:r>
              <a:rPr lang="en-US" sz="3000" b="1" kern="1200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endParaRPr lang="ru-RU" sz="3000" b="1" kern="1200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/>
            <a:r>
              <a:rPr lang="en-US" sz="3000" b="1" kern="1200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</a:t>
            </a:r>
          </a:p>
          <a:p>
            <a:pPr defTabSz="685800"/>
            <a:r>
              <a:rPr lang="en-US" sz="3000" b="1" kern="1200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endParaRPr lang="ru-RU" sz="3000" b="1" kern="1200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8" name="Соединитель: уступ 77">
            <a:extLst>
              <a:ext uri="{FF2B5EF4-FFF2-40B4-BE49-F238E27FC236}">
                <a16:creationId xmlns:a16="http://schemas.microsoft.com/office/drawing/2014/main" id="{1415B086-ABDC-404C-AEB4-A4C7F9F2853B}"/>
              </a:ext>
            </a:extLst>
          </p:cNvPr>
          <p:cNvCxnSpPr>
            <a:cxnSpLocks/>
          </p:cNvCxnSpPr>
          <p:nvPr/>
        </p:nvCxnSpPr>
        <p:spPr>
          <a:xfrm rot="10800000" flipV="1">
            <a:off x="2905670" y="2461973"/>
            <a:ext cx="2653758" cy="435428"/>
          </a:xfrm>
          <a:prstGeom prst="bentConnector3">
            <a:avLst>
              <a:gd name="adj1" fmla="val 53124"/>
            </a:avLst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E30D1DA6-F129-4762-8F96-A08E92D41F6C}"/>
              </a:ext>
            </a:extLst>
          </p:cNvPr>
          <p:cNvSpPr txBox="1"/>
          <p:nvPr/>
        </p:nvSpPr>
        <p:spPr>
          <a:xfrm>
            <a:off x="4142230" y="2169648"/>
            <a:ext cx="13407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350" kern="1200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Running ICO</a:t>
            </a:r>
            <a:endParaRPr lang="ru-RU" sz="1350" kern="1200" dirty="0">
              <a:solidFill>
                <a:srgbClr val="70AD47">
                  <a:lumMod val="7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6" name="Соединитель: уступ 85">
            <a:extLst>
              <a:ext uri="{FF2B5EF4-FFF2-40B4-BE49-F238E27FC236}">
                <a16:creationId xmlns:a16="http://schemas.microsoft.com/office/drawing/2014/main" id="{53733A7F-D81E-4091-893F-C1059526DAEC}"/>
              </a:ext>
            </a:extLst>
          </p:cNvPr>
          <p:cNvCxnSpPr>
            <a:cxnSpLocks/>
          </p:cNvCxnSpPr>
          <p:nvPr/>
        </p:nvCxnSpPr>
        <p:spPr>
          <a:xfrm flipV="1">
            <a:off x="2913155" y="2621814"/>
            <a:ext cx="2730473" cy="61243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3A3ECDD0-E003-4196-9192-668D097346DF}"/>
              </a:ext>
            </a:extLst>
          </p:cNvPr>
          <p:cNvSpPr txBox="1"/>
          <p:nvPr/>
        </p:nvSpPr>
        <p:spPr>
          <a:xfrm>
            <a:off x="2584152" y="3221302"/>
            <a:ext cx="2004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200" kern="1200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Cryptocurrency collection within ICO</a:t>
            </a:r>
            <a:endParaRPr lang="ru-RU" sz="1200" kern="1200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5" name="Прямая со стрелкой 104">
            <a:extLst>
              <a:ext uri="{FF2B5EF4-FFF2-40B4-BE49-F238E27FC236}">
                <a16:creationId xmlns:a16="http://schemas.microsoft.com/office/drawing/2014/main" id="{15EFC7BB-3A34-4BA7-9B77-235292EC9000}"/>
              </a:ext>
            </a:extLst>
          </p:cNvPr>
          <p:cNvCxnSpPr>
            <a:cxnSpLocks/>
          </p:cNvCxnSpPr>
          <p:nvPr/>
        </p:nvCxnSpPr>
        <p:spPr>
          <a:xfrm>
            <a:off x="2885796" y="3708041"/>
            <a:ext cx="2744570" cy="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802A57AD-7737-43FD-B7F8-C57078B98267}"/>
              </a:ext>
            </a:extLst>
          </p:cNvPr>
          <p:cNvSpPr txBox="1"/>
          <p:nvPr/>
        </p:nvSpPr>
        <p:spPr>
          <a:xfrm>
            <a:off x="3297374" y="3706784"/>
            <a:ext cx="19214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kern="1200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Cryptocurrency trading</a:t>
            </a:r>
            <a:endParaRPr lang="ru-RU" sz="1350" kern="1200" dirty="0">
              <a:solidFill>
                <a:srgbClr val="44546A">
                  <a:lumMod val="7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5" name="Соединитель: уступ 124">
            <a:extLst>
              <a:ext uri="{FF2B5EF4-FFF2-40B4-BE49-F238E27FC236}">
                <a16:creationId xmlns:a16="http://schemas.microsoft.com/office/drawing/2014/main" id="{DEB6B265-BF85-4F83-B2EF-28FB9796841A}"/>
              </a:ext>
            </a:extLst>
          </p:cNvPr>
          <p:cNvCxnSpPr>
            <a:cxnSpLocks/>
          </p:cNvCxnSpPr>
          <p:nvPr/>
        </p:nvCxnSpPr>
        <p:spPr>
          <a:xfrm rot="10800000" flipV="1">
            <a:off x="6319243" y="2006616"/>
            <a:ext cx="1803842" cy="1388283"/>
          </a:xfrm>
          <a:prstGeom prst="bentConnector3">
            <a:avLst>
              <a:gd name="adj1" fmla="val 100"/>
            </a:avLst>
          </a:prstGeom>
          <a:ln w="28575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68844816-6E35-4945-BCE1-584BA626E278}"/>
              </a:ext>
            </a:extLst>
          </p:cNvPr>
          <p:cNvSpPr txBox="1"/>
          <p:nvPr/>
        </p:nvSpPr>
        <p:spPr>
          <a:xfrm>
            <a:off x="6402737" y="3412690"/>
            <a:ext cx="16983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350" kern="12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Cryptocurrency sale for fiat money</a:t>
            </a:r>
            <a:endParaRPr lang="ru-RU" sz="1350" kern="1200" dirty="0">
              <a:solidFill>
                <a:srgbClr val="00B0F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0E7AB558-E1AD-4522-8057-048B552517BE}"/>
              </a:ext>
            </a:extLst>
          </p:cNvPr>
          <p:cNvSpPr txBox="1"/>
          <p:nvPr/>
        </p:nvSpPr>
        <p:spPr>
          <a:xfrm>
            <a:off x="2697969" y="1780207"/>
            <a:ext cx="12224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Shareholders</a:t>
            </a:r>
            <a:endParaRPr lang="ru-RU" sz="135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F08AB5A8-9ABF-4884-8262-A86FF37BEB47}"/>
              </a:ext>
            </a:extLst>
          </p:cNvPr>
          <p:cNvSpPr txBox="1"/>
          <p:nvPr/>
        </p:nvSpPr>
        <p:spPr>
          <a:xfrm>
            <a:off x="7643771" y="1765126"/>
            <a:ext cx="1220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Subsidiary</a:t>
            </a:r>
            <a:endParaRPr lang="ru-RU" sz="12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9BDA4764-8D5E-4476-8ABD-7C11B5058B88}"/>
              </a:ext>
            </a:extLst>
          </p:cNvPr>
          <p:cNvCxnSpPr>
            <a:cxnSpLocks/>
          </p:cNvCxnSpPr>
          <p:nvPr/>
        </p:nvCxnSpPr>
        <p:spPr>
          <a:xfrm flipV="1">
            <a:off x="3569223" y="1540982"/>
            <a:ext cx="4230269" cy="966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95B3069-BFED-41EC-89A4-1480813DD90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46241" y="4484701"/>
            <a:ext cx="2308385" cy="76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98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 idx="4294967295"/>
          </p:nvPr>
        </p:nvSpPr>
        <p:spPr>
          <a:xfrm>
            <a:off x="1185297" y="312518"/>
            <a:ext cx="6815137" cy="752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3600" dirty="0">
                <a:latin typeface="+mj-lt"/>
              </a:rPr>
              <a:t>Какие документы нужны для проведения </a:t>
            </a:r>
            <a:r>
              <a:rPr lang="en-US" sz="3600" dirty="0">
                <a:latin typeface="+mj-lt"/>
              </a:rPr>
              <a:t>ICO:</a:t>
            </a:r>
            <a:br>
              <a:rPr lang="en-US" sz="3600" dirty="0">
                <a:latin typeface="+mj-lt"/>
              </a:rPr>
            </a:br>
            <a:endParaRPr lang="en" sz="3600" dirty="0">
              <a:latin typeface="+mj-lt"/>
            </a:endParaRPr>
          </a:p>
        </p:txBody>
      </p:sp>
      <p:sp>
        <p:nvSpPr>
          <p:cNvPr id="59" name="Shape 59"/>
          <p:cNvSpPr txBox="1">
            <a:spLocks noGrp="1"/>
          </p:cNvSpPr>
          <p:nvPr>
            <p:ph type="body" idx="4294967295"/>
          </p:nvPr>
        </p:nvSpPr>
        <p:spPr>
          <a:xfrm>
            <a:off x="774196" y="1817468"/>
            <a:ext cx="7014789" cy="343481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Whitepaper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Token Sale Agreement (Escrow Agreement, SAFT)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Privacy Policy/Terms of use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Smart Contract</a:t>
            </a:r>
            <a:endParaRPr lang="en-US" sz="2800" dirty="0">
              <a:latin typeface="Montserrat" panose="020B060402020202020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latin typeface="Montserrat" panose="020B060402020202020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latin typeface="Montserrat" panose="020B060402020202020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latin typeface="Montserrat" panose="020B060402020202020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latin typeface="Montserrat" panose="020B060402020202020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latin typeface="Montserrat" panose="020B060402020202020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latin typeface="Montserrat" panose="020B060402020202020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latin typeface="Montserrat" panose="020B060402020202020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sz="2800" b="1" dirty="0">
              <a:latin typeface="Montserrat" panose="020B060402020202020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174454-CB54-4D01-96BC-32B7BDDD2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241" y="4484701"/>
            <a:ext cx="2308385" cy="76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6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0CEC144-8F17-4BFA-84EC-61A50D7E3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91325"/>
      </p:ext>
    </p:extLst>
  </p:cSld>
  <p:clrMapOvr>
    <a:masterClrMapping/>
  </p:clrMapOvr>
</p:sld>
</file>

<file path=ppt/theme/theme1.xml><?xml version="1.0" encoding="utf-8"?>
<a:theme xmlns:a="http://schemas.openxmlformats.org/drawingml/2006/main" name="Ganymed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st">
  <a:themeElements>
    <a:clrScheme name="ShapeShift's Bubble Black">
      <a:dk1>
        <a:srgbClr val="FFFFFF"/>
      </a:dk1>
      <a:lt1>
        <a:srgbClr val="101F2B"/>
      </a:lt1>
      <a:dk2>
        <a:srgbClr val="FFFFFF"/>
      </a:dk2>
      <a:lt2>
        <a:srgbClr val="101F2B"/>
      </a:lt2>
      <a:accent1>
        <a:srgbClr val="F17722"/>
      </a:accent1>
      <a:accent2>
        <a:srgbClr val="FEC932"/>
      </a:accent2>
      <a:accent3>
        <a:srgbClr val="FCE06E"/>
      </a:accent3>
      <a:accent4>
        <a:srgbClr val="4B0B3C"/>
      </a:accent4>
      <a:accent5>
        <a:srgbClr val="CC1E51"/>
      </a:accent5>
      <a:accent6>
        <a:srgbClr val="21B6B6"/>
      </a:accent6>
      <a:hlink>
        <a:srgbClr val="5B9BD5"/>
      </a:hlink>
      <a:folHlink>
        <a:srgbClr val="70AD47"/>
      </a:folHlink>
    </a:clrScheme>
    <a:fontScheme name="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st" id="{6C97A8E0-9366-0E40-9053-502F03D060AC}" vid="{191CBD8D-3F34-4D4A-AB19-ACD2EFD3F0AF}"/>
    </a:ext>
  </a:extLst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543</Words>
  <Application>Microsoft Office PowerPoint</Application>
  <PresentationFormat>Экран (16:9)</PresentationFormat>
  <Paragraphs>110</Paragraphs>
  <Slides>11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Montserrat</vt:lpstr>
      <vt:lpstr>Calibri</vt:lpstr>
      <vt:lpstr>Didact Gothic</vt:lpstr>
      <vt:lpstr>Roboto</vt:lpstr>
      <vt:lpstr>Arial Rounded MT Bold</vt:lpstr>
      <vt:lpstr>Open Sans</vt:lpstr>
      <vt:lpstr>Calibri Light</vt:lpstr>
      <vt:lpstr>Ganymede template</vt:lpstr>
      <vt:lpstr>Тема Office</vt:lpstr>
      <vt:lpstr>Test</vt:lpstr>
      <vt:lpstr>ICO: инструмент инвестиций или хайпуем понемногу?   </vt:lpstr>
      <vt:lpstr>Презентация PowerPoint</vt:lpstr>
      <vt:lpstr>Презентация PowerPoint</vt:lpstr>
      <vt:lpstr>Презентация PowerPoint</vt:lpstr>
      <vt:lpstr>Виды токенов:</vt:lpstr>
      <vt:lpstr>THE HOWEY TEST (1946)</vt:lpstr>
      <vt:lpstr>Презентация PowerPoint</vt:lpstr>
      <vt:lpstr>Какие документы нужны для проведения ICO: </vt:lpstr>
      <vt:lpstr>Презентация PowerPoint</vt:lpstr>
      <vt:lpstr>Belarusian Crypto AML Regulations Explained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 BIG OR GO HOME</dc:title>
  <dc:creator>Klim Stashevsky</dc:creator>
  <cp:lastModifiedBy>Klim Stashevsky (Arzinger)</cp:lastModifiedBy>
  <cp:revision>29</cp:revision>
  <dcterms:modified xsi:type="dcterms:W3CDTF">2018-04-20T06:27:04Z</dcterms:modified>
</cp:coreProperties>
</file>