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8288000" cy="10287000"/>
  <p:notesSz cx="6858000" cy="9144000"/>
  <p:embeddedFontLst>
    <p:embeddedFont>
      <p:font typeface="Roboto Bold" charset="1" panose="02000000000000000000"/>
      <p:regular r:id="rId23"/>
    </p:embeddedFont>
    <p:embeddedFont>
      <p:font typeface="TT Commons Pro Bold" charset="1" panose="020B0103030102020204"/>
      <p:regular r:id="rId24"/>
    </p:embeddedFont>
    <p:embeddedFont>
      <p:font typeface="TT Commons Pro" charset="1" panose="020B0103030102020204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https://ru.ruwiki.ru/wiki/%D0%9A%D0%BE%D0%BD%D1%81%D1%82%D0%B8%D1%82%D1%83%D1%86%D0%B8%D1%8F_%D0%91%D0%B5%D0%BB%D0%B0%D1%80%D1%83%D1%81%D0%B8" TargetMode="External" Type="http://schemas.openxmlformats.org/officeDocument/2006/relationships/hyperlink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ru.ruwiki.ru/wiki/%D0%A0%D0%9F%D0%A6" TargetMode="External" Type="http://schemas.openxmlformats.org/officeDocument/2006/relationships/hyperlink"/><Relationship Id="rId3" Target="https://ru.ruwiki.ru/wiki/%D0%A0%D0%B8%D0%BC%D1%81%D0%BA%D0%BE-%D0%BA%D0%B0%D1%82%D0%BE%D0%BB%D0%B8%D1%87%D0%B5%D1%81%D0%BA%D0%B0%D1%8F_%D1%86%D0%B5%D1%80%D0%BA%D0%BE%D0%B2%D1%8C" TargetMode="External" Type="http://schemas.openxmlformats.org/officeDocument/2006/relationships/hyperlink"/><Relationship Id="rId4" Target="https://ru.ruwiki.ru/wiki/%D0%9F%D1%80%D0%BE%D1%82%D0%B5%D1%81%D1%82%D0%B0%D0%BD%D1%82%D1%81%D0%BA%D0%B8%D0%B5_%D0%B4%D0%B5%D0%BD%D0%BE%D0%BC%D0%B8%D0%BD%D0%B0%D1%86%D0%B8%D0%B8" TargetMode="External" Type="http://schemas.openxmlformats.org/officeDocument/2006/relationships/hyperlink"/><Relationship Id="rId5" Target="https://ru.ruwiki.ru/wiki/%D0%98%D1%83%D0%B4%D0%B0%D0%B8%D0%B7%D0%BC" TargetMode="External" Type="http://schemas.openxmlformats.org/officeDocument/2006/relationships/hyperlink"/><Relationship Id="rId6" Target="https://ru.ruwiki.ru/wiki/%D0%98%D1%81%D0%BB%D0%B0%D0%BC" TargetMode="External" Type="http://schemas.openxmlformats.org/officeDocument/2006/relationships/hyperlink"/><Relationship Id="rId7" Target="https://ru.ruwiki.ru/wiki/%D0%98%D0%BD%D0%B4%D1%83%D0%B8%D0%B7%D0%BC" TargetMode="External" Type="http://schemas.openxmlformats.org/officeDocument/2006/relationships/hyperlink"/><Relationship Id="rId8" Target="https://ru.ruwiki.ru/wiki/%D0%91%D1%83%D0%B4%D0%B4%D0%B8%D0%B7%D0%BC" TargetMode="External" Type="http://schemas.openxmlformats.org/officeDocument/2006/relationships/hyperlink"/><Relationship Id="rId9" Target="https://ru.ruwiki.ru/wiki/%D0%91%D0%B0%D1%85%D0%B0%D0%B8%D0%B7%D0%BC" TargetMode="External" Type="http://schemas.openxmlformats.org/officeDocument/2006/relationships/hyperlink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3D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575894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-665465" y="1582796"/>
            <a:ext cx="13543352" cy="72531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02"/>
              </a:lnSpc>
            </a:pPr>
            <a:r>
              <a:rPr lang="en-US" b="true" sz="12616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РЕЛИГИОЗНЫЕ КОНФЕССИИ </a:t>
            </a:r>
          </a:p>
          <a:p>
            <a:pPr algn="ctr">
              <a:lnSpc>
                <a:spcPts val="11102"/>
              </a:lnSpc>
            </a:pPr>
            <a:r>
              <a:rPr lang="en-US" b="true" sz="12616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В </a:t>
            </a:r>
          </a:p>
          <a:p>
            <a:pPr algn="ctr">
              <a:lnSpc>
                <a:spcPts val="11366"/>
              </a:lnSpc>
            </a:pPr>
            <a:r>
              <a:rPr lang="en-US" b="true" sz="12916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РЕСПУБЛИКЕ БЕЛАРУСЬ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8664542" y="2361528"/>
            <a:ext cx="11021623" cy="10360325"/>
          </a:xfrm>
          <a:custGeom>
            <a:avLst/>
            <a:gdLst/>
            <a:ahLst/>
            <a:cxnLst/>
            <a:rect r="r" b="b" t="t" l="l"/>
            <a:pathLst>
              <a:path h="10360325" w="11021623">
                <a:moveTo>
                  <a:pt x="0" y="0"/>
                </a:moveTo>
                <a:lnTo>
                  <a:pt x="11021622" y="0"/>
                </a:lnTo>
                <a:lnTo>
                  <a:pt x="11021622" y="10360326"/>
                </a:lnTo>
                <a:lnTo>
                  <a:pt x="0" y="103603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0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3D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826921" y="1028700"/>
            <a:ext cx="4432379" cy="6321896"/>
          </a:xfrm>
          <a:custGeom>
            <a:avLst/>
            <a:gdLst/>
            <a:ahLst/>
            <a:cxnLst/>
            <a:rect r="r" b="b" t="t" l="l"/>
            <a:pathLst>
              <a:path h="6321896" w="4432379">
                <a:moveTo>
                  <a:pt x="0" y="0"/>
                </a:moveTo>
                <a:lnTo>
                  <a:pt x="4432379" y="0"/>
                </a:lnTo>
                <a:lnTo>
                  <a:pt x="4432379" y="6321896"/>
                </a:lnTo>
                <a:lnTo>
                  <a:pt x="0" y="63218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72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057275"/>
            <a:ext cx="11531219" cy="43557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883"/>
              </a:lnSpc>
            </a:pPr>
            <a:r>
              <a:rPr lang="en-US" b="true" sz="43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КРЫВЕЛЕВ, И. А.</a:t>
            </a:r>
          </a:p>
          <a:p>
            <a:pPr algn="just">
              <a:lnSpc>
                <a:spcPts val="4883"/>
              </a:lnSpc>
            </a:pPr>
            <a:r>
              <a:rPr lang="en-US" b="true" sz="43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ИСТОРИЯ РЕЛИГИЙ : ОЧЕРКИ : В 2 Т.  Т. 1 / И. А. КРЫВЕЛЕВ; АН СССР, ИН-Т ЭТНОГРАФИИ ИМ. Н. Н. МИКЛУХО-МАКЛАЯ, ИН-Т НАУЧ. АТЕИЗМА АОН ПРИ ЦК КПСС. - МОСКВА : МЫСЛЬ, 1975. - 415 С.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5162550"/>
            <a:ext cx="11679537" cy="2418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89"/>
              </a:lnSpc>
            </a:pPr>
            <a:r>
              <a:rPr lang="en-US" sz="2899" b="true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Д</a:t>
            </a:r>
            <a:r>
              <a:rPr lang="en-US" b="true" sz="28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вухтомный труд посвящен истории мировых религий - христианству, исламу и буддизму.</a:t>
            </a:r>
          </a:p>
          <a:p>
            <a:pPr algn="just">
              <a:lnSpc>
                <a:spcPts val="3189"/>
              </a:lnSpc>
            </a:pPr>
            <a:r>
              <a:rPr lang="en-US" b="true" sz="28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В данном томе рассматриваются вопросы, связанные с начальными этапами развития религии, происхождением христианства, его историей в средние века и в начале нового времени.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81810" y="1028700"/>
            <a:ext cx="4760086" cy="6772461"/>
          </a:xfrm>
          <a:custGeom>
            <a:avLst/>
            <a:gdLst/>
            <a:ahLst/>
            <a:cxnLst/>
            <a:rect r="r" b="b" t="t" l="l"/>
            <a:pathLst>
              <a:path h="6772461" w="4760086">
                <a:moveTo>
                  <a:pt x="0" y="0"/>
                </a:moveTo>
                <a:lnTo>
                  <a:pt x="4760086" y="0"/>
                </a:lnTo>
                <a:lnTo>
                  <a:pt x="4760086" y="6772461"/>
                </a:lnTo>
                <a:lnTo>
                  <a:pt x="0" y="67724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313" t="0" r="0" b="-568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036653" y="1057275"/>
            <a:ext cx="11445361" cy="4422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966"/>
              </a:lnSpc>
            </a:pPr>
            <a:r>
              <a:rPr lang="en-US" b="true" sz="4474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КРЫВЕЛЕВ, И. А.</a:t>
            </a:r>
          </a:p>
          <a:p>
            <a:pPr algn="just">
              <a:lnSpc>
                <a:spcPts val="4966"/>
              </a:lnSpc>
            </a:pPr>
            <a:r>
              <a:rPr lang="en-US" b="true" sz="4474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ИСТОРИЯ РЕЛИГИЙ : ОЧЕРКИ : В 2 Т.  Т. 1 / И. А. КРЫВЕЛЕВ ; АН СССР, ИН-Т ЭТНОГРАФИИ ИМ. Н. Н. МИКЛУХО-МАКЛАЯ, ИН-Т НАУЧ. АТЕИЗМА АОН ПРИ ЦК КПСС. - МОСКВА : МЫСЛЬ, 1975. - 415 С.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036653" y="5499159"/>
            <a:ext cx="11558535" cy="2018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89"/>
              </a:lnSpc>
            </a:pPr>
            <a:r>
              <a:rPr lang="en-US" b="true" sz="2899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Двухтомный труд посвящен истории мировых религий - христианству, исламу и буддизму.</a:t>
            </a:r>
          </a:p>
          <a:p>
            <a:pPr algn="just">
              <a:lnSpc>
                <a:spcPts val="3189"/>
              </a:lnSpc>
            </a:pPr>
            <a:r>
              <a:rPr lang="en-US" b="true" sz="2899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Во данном томе освещается история христианства до начала XX в. Значительная часть книги посвящена возникновению и последующей истории ислама и буддизма.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3D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17588" y="1028700"/>
            <a:ext cx="4641712" cy="6689149"/>
          </a:xfrm>
          <a:custGeom>
            <a:avLst/>
            <a:gdLst/>
            <a:ahLst/>
            <a:cxnLst/>
            <a:rect r="r" b="b" t="t" l="l"/>
            <a:pathLst>
              <a:path h="6689149" w="4641712">
                <a:moveTo>
                  <a:pt x="0" y="0"/>
                </a:moveTo>
                <a:lnTo>
                  <a:pt x="4641712" y="0"/>
                </a:lnTo>
                <a:lnTo>
                  <a:pt x="4641712" y="6689149"/>
                </a:lnTo>
                <a:lnTo>
                  <a:pt x="0" y="6689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082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057275"/>
            <a:ext cx="11251403" cy="36846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839"/>
              </a:lnSpc>
            </a:pPr>
            <a:r>
              <a:rPr lang="en-US" b="true" sz="43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ГУРКО, АЛЕКСАНДР ВИКТОРОВИЧ.</a:t>
            </a:r>
          </a:p>
          <a:p>
            <a:pPr algn="just">
              <a:lnSpc>
                <a:spcPts val="4839"/>
              </a:lnSpc>
            </a:pPr>
            <a:r>
              <a:rPr lang="en-US" b="true" sz="43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ДВИЖЕНИЕ ВАЙШНАВОВ ("ХАРЕ КРИШНА") И ЕГО ПОСЛЕДОВАТЕЛИ В БЕЛАРУСИ / А.В.ГУРКО;ИН-Т СОЦ.-ПОЛИТ. ИССЛЕД. ПРИ АДМИНИСТРАЦИИ ПРЕЗИДЕНТА РБ. - МН., 1999. - 140С.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5015660"/>
            <a:ext cx="11251403" cy="2018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89"/>
              </a:lnSpc>
            </a:pPr>
            <a:r>
              <a:rPr lang="en-US" sz="2899" b="true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В монографии на основе большого количества источников и полевых этнографических материалов автора рассматриваются история и современное состояние движения вайшнавов (кришнаитов) в беларуси, анализируются основы вероучения, особенности быта и культуры.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26667" y="1028700"/>
            <a:ext cx="4632633" cy="6356958"/>
          </a:xfrm>
          <a:custGeom>
            <a:avLst/>
            <a:gdLst/>
            <a:ahLst/>
            <a:cxnLst/>
            <a:rect r="r" b="b" t="t" l="l"/>
            <a:pathLst>
              <a:path h="6356958" w="4632633">
                <a:moveTo>
                  <a:pt x="0" y="0"/>
                </a:moveTo>
                <a:lnTo>
                  <a:pt x="4632633" y="0"/>
                </a:lnTo>
                <a:lnTo>
                  <a:pt x="4632633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057275"/>
            <a:ext cx="11251403" cy="429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839"/>
              </a:lnSpc>
            </a:pPr>
            <a:r>
              <a:rPr lang="en-US" b="true" sz="4399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Х</a:t>
            </a:r>
            <a:r>
              <a:rPr lang="en-US" b="true" sz="4399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РИСТИАНСТВО В БЕЛАРУСИ: ИСТОРИЯ И СОВРЕМЕННОСТЬ : СБ. НАУЧ. СТ. / НАН БЕЛАРУСИ, ОТДЕЛЕНИЕ ГУМАНИТАРНЫХ НАУК И ИСКУССТВ, ИН-Т ИСТОРИИ ; [РЕДКОЛ.: А. А. КОВАЛЕНЯ (ПРЕД.) И ДР.]. - МИНСК : БЕЛАРУСКАЯ НАВУКА, 2014. - 494 С.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5351533"/>
            <a:ext cx="10836428" cy="2374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07"/>
              </a:lnSpc>
            </a:pPr>
            <a:r>
              <a:rPr lang="en-US" sz="2799" b="true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В научных статьях сборника анализируются малоизвестные страницы истории религии и конфессии в Беларуси и зарубежных странах со средневековья до наших дней. Уделено внимание в межконфессиональным и государственно-конфессиональным отношениям. Большая часть материалов вводится в научный оборот впервые.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3D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028700"/>
            <a:ext cx="4445436" cy="5927248"/>
          </a:xfrm>
          <a:custGeom>
            <a:avLst/>
            <a:gdLst/>
            <a:ahLst/>
            <a:cxnLst/>
            <a:rect r="r" b="b" t="t" l="l"/>
            <a:pathLst>
              <a:path h="5927248" w="4445436">
                <a:moveTo>
                  <a:pt x="0" y="0"/>
                </a:moveTo>
                <a:lnTo>
                  <a:pt x="4445436" y="0"/>
                </a:lnTo>
                <a:lnTo>
                  <a:pt x="4445436" y="5927248"/>
                </a:lnTo>
                <a:lnTo>
                  <a:pt x="0" y="59272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757352" y="1057275"/>
            <a:ext cx="11558535" cy="429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839"/>
              </a:lnSpc>
            </a:pPr>
            <a:r>
              <a:rPr lang="en-US" b="true" sz="4399">
                <a:solidFill>
                  <a:srgbClr val="F6F6F6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ГОРБАЦКИЙ, АНДРЕЙ АЛЕКСАНДРОВИЧ.</a:t>
            </a:r>
          </a:p>
          <a:p>
            <a:pPr algn="just">
              <a:lnSpc>
                <a:spcPts val="4839"/>
              </a:lnSpc>
            </a:pPr>
            <a:r>
              <a:rPr lang="en-US" b="true" sz="4399">
                <a:solidFill>
                  <a:srgbClr val="F6F6F6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ПРАВОСЛАВНЫЕ МОНА</a:t>
            </a:r>
            <a:r>
              <a:rPr lang="en-US" b="true" sz="4399">
                <a:solidFill>
                  <a:srgbClr val="F6F6F6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СТЫРИ БЕЛАРУСИ: ИСТОРИЯ И СОВРЕМЕННОСТЬ. ЧОНСКИЙ МОНАСТЫРЬ / А. А. ГОРБАЦКИЙ ; УО "БРЕСТСКИЙ ГОС. УН-Т ИМ. А. С. ПУШКИНА". - БРЕСТ : БРГУ ИМ. А. С. ПУШКИНА, 2011. - 100 С.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700765" y="5522451"/>
            <a:ext cx="11558535" cy="2814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18"/>
              </a:lnSpc>
            </a:pPr>
            <a:r>
              <a:rPr lang="en-US" sz="2899" b="true">
                <a:solidFill>
                  <a:srgbClr val="F6F6F6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В монографии проанализиро</a:t>
            </a:r>
            <a:r>
              <a:rPr lang="en-US" b="true" sz="2899">
                <a:solidFill>
                  <a:srgbClr val="F6F6F6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ваны основные этапы</a:t>
            </a:r>
            <a:r>
              <a:rPr lang="en-US" b="true" sz="2899">
                <a:solidFill>
                  <a:srgbClr val="F6F6F6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 становления и развития Чонского монастыря. Показаны монастырский быт, хозяйственная деятельность, а также жизнь настоятелей. Уделяется внимание переписке, анализу финансовой деятельности по приходно-расходным книгам. Приводятся примеры связей монастыря с населением прилегающих городов и деревень.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167224" y="1028700"/>
            <a:ext cx="4092076" cy="6520155"/>
          </a:xfrm>
          <a:custGeom>
            <a:avLst/>
            <a:gdLst/>
            <a:ahLst/>
            <a:cxnLst/>
            <a:rect r="r" b="b" t="t" l="l"/>
            <a:pathLst>
              <a:path h="6520155" w="4092076">
                <a:moveTo>
                  <a:pt x="0" y="0"/>
                </a:moveTo>
                <a:lnTo>
                  <a:pt x="4092076" y="0"/>
                </a:lnTo>
                <a:lnTo>
                  <a:pt x="4092076" y="6520155"/>
                </a:lnTo>
                <a:lnTo>
                  <a:pt x="0" y="65201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057723"/>
            <a:ext cx="11638596" cy="36846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839"/>
              </a:lnSpc>
            </a:pPr>
            <a:r>
              <a:rPr lang="en-US" b="true" sz="4399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БИБЛИЯ : КНИГИ СВЯЩЕННОГО ПИСАНИЯ ВЕТХОГО И НОВОГО ЗАВЕТА : В РУССКОМ ПЕРЕВОДЕ С ПАРАЛЛЕЛЬНЫМИ МЕСТАМИ И ПРИЛОЖЕНИЯМИ. - МОСКВА : РОССИЙСКОЕ БИБЛЕЙСКОЕ ОБЩЕСТВО, 2004. - 1371 С.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4932690"/>
            <a:ext cx="11789996" cy="24240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18"/>
              </a:lnSpc>
            </a:pPr>
            <a:r>
              <a:rPr lang="en-US" sz="2899" b="true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Библия — собрание священных христианских текстов, состоящее из Ветхого Завета и Нового Заветов. Это настольная книга каждого христианина и каждого культурного человека, без этой книги невозможно представить себе всю европейскую цивилизацию. Мы понимаем насколько важно современному человек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3D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32799" y="1077551"/>
            <a:ext cx="4433635" cy="5945368"/>
          </a:xfrm>
          <a:custGeom>
            <a:avLst/>
            <a:gdLst/>
            <a:ahLst/>
            <a:cxnLst/>
            <a:rect r="r" b="b" t="t" l="l"/>
            <a:pathLst>
              <a:path h="5945368" w="4433635">
                <a:moveTo>
                  <a:pt x="0" y="0"/>
                </a:moveTo>
                <a:lnTo>
                  <a:pt x="4433635" y="0"/>
                </a:lnTo>
                <a:lnTo>
                  <a:pt x="4433635" y="5945368"/>
                </a:lnTo>
                <a:lnTo>
                  <a:pt x="0" y="5945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5804" b="-485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559099" y="1047750"/>
            <a:ext cx="11613177" cy="2357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b="true" sz="33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КОРАН  : С АРАБСКИМ ТЕКСТОМ И ПЕРЕВОДОМ СМЫСЛОВ / УПРАВЛЕНИЕ ПО ДЕЛАМ РЕЛИГИИ ТУРЦИИ ; ПЕР.Ф. КАРАОГЛЫ ; ПОД. ОБЩ. РЕД. Т. ГУСЕЙНОВОЙ, У. ОЗДЖАНА. - АНКАРА : УПРАВЛЕНИЕ ПО ДЕЛАМ РЕЛИГИИ ТУРЦИИ, 2017. - 611, XXV С.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559099" y="3612315"/>
            <a:ext cx="11613177" cy="48186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89"/>
              </a:lnSpc>
            </a:pPr>
            <a:r>
              <a:rPr lang="en-US" sz="2899" b="true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«Коран: с арабским текстом и переводом смыслов», подготовленное Управлением по делам религии Турции, представляет собой ценный источник для изучения священной книги ислама. В нем представлен оригинальный арабский текст Корана вместе с переводом смыслов на понятный язык, что способствует более глубокому пониманию содержания и духовного значения священного писания. Издание рассчитано на широкую аудиторию — студентов, ученых, религиозных деятелей и всех интересующихся исламской культурой и религией. Страницы книги включают дополнительные комментарии и пояснения, что делает этот труд полезным инструментом для изучения и духовного размышления.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4000500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592347" y="6994744"/>
            <a:ext cx="567182" cy="567182"/>
          </a:xfrm>
          <a:custGeom>
            <a:avLst/>
            <a:gdLst/>
            <a:ahLst/>
            <a:cxnLst/>
            <a:rect r="r" b="b" t="t" l="l"/>
            <a:pathLst>
              <a:path h="567182" w="567182">
                <a:moveTo>
                  <a:pt x="0" y="0"/>
                </a:moveTo>
                <a:lnTo>
                  <a:pt x="567182" y="0"/>
                </a:lnTo>
                <a:lnTo>
                  <a:pt x="567182" y="567182"/>
                </a:lnTo>
                <a:lnTo>
                  <a:pt x="0" y="5671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502733" y="0"/>
            <a:ext cx="13551413" cy="10824191"/>
          </a:xfrm>
          <a:custGeom>
            <a:avLst/>
            <a:gdLst/>
            <a:ahLst/>
            <a:cxnLst/>
            <a:rect r="r" b="b" t="t" l="l"/>
            <a:pathLst>
              <a:path h="10824191" w="13551413">
                <a:moveTo>
                  <a:pt x="0" y="0"/>
                </a:moveTo>
                <a:lnTo>
                  <a:pt x="13551413" y="0"/>
                </a:lnTo>
                <a:lnTo>
                  <a:pt x="13551413" y="10824191"/>
                </a:lnTo>
                <a:lnTo>
                  <a:pt x="0" y="108241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-172817">
            <a:off x="921882" y="2330088"/>
            <a:ext cx="10325233" cy="32898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21"/>
              </a:lnSpc>
            </a:pPr>
            <a:r>
              <a:rPr lang="en-US" b="true" sz="13609" spc="-1088">
                <a:solidFill>
                  <a:srgbClr val="003D96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БИБЛИОТЕКА ФМО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364374" y="2663677"/>
            <a:ext cx="4680877" cy="1473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2"/>
              </a:lnSpc>
            </a:pPr>
            <a:r>
              <a:rPr lang="en-US" sz="6089" spc="-182" b="true">
                <a:solidFill>
                  <a:srgbClr val="003D96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Наш сайт</a:t>
            </a:r>
            <a:r>
              <a:rPr lang="en-US" b="true" sz="6089" spc="-182">
                <a:solidFill>
                  <a:srgbClr val="003D96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 </a:t>
            </a:r>
            <a:r>
              <a:rPr lang="en-US" b="true" sz="6089" spc="-182">
                <a:solidFill>
                  <a:srgbClr val="003D96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:</a:t>
            </a:r>
          </a:p>
          <a:p>
            <a:pPr algn="l">
              <a:lnSpc>
                <a:spcPts val="5602"/>
              </a:lnSpc>
            </a:pPr>
            <a:r>
              <a:rPr lang="en-US" sz="6089" spc="-182">
                <a:solidFill>
                  <a:srgbClr val="003D96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library@bsu.by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364374" y="4510815"/>
            <a:ext cx="4680877" cy="1598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07"/>
              </a:lnSpc>
            </a:pPr>
            <a:r>
              <a:rPr lang="en-US" sz="6747" spc="-202" b="true">
                <a:solidFill>
                  <a:srgbClr val="FF3131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Instagram</a:t>
            </a:r>
            <a:r>
              <a:rPr lang="en-US" sz="6747" spc="-202" b="true">
                <a:solidFill>
                  <a:srgbClr val="FF3131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 :</a:t>
            </a:r>
          </a:p>
          <a:p>
            <a:pPr algn="l">
              <a:lnSpc>
                <a:spcPts val="6207"/>
              </a:lnSpc>
            </a:pPr>
            <a:r>
              <a:rPr lang="en-US" sz="6747" spc="-202">
                <a:solidFill>
                  <a:srgbClr val="FF3131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@fmo_library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1372" y="1094147"/>
            <a:ext cx="7186184" cy="7319261"/>
          </a:xfrm>
          <a:custGeom>
            <a:avLst/>
            <a:gdLst/>
            <a:ahLst/>
            <a:cxnLst/>
            <a:rect r="r" b="b" t="t" l="l"/>
            <a:pathLst>
              <a:path h="7319261" w="7186184">
                <a:moveTo>
                  <a:pt x="0" y="0"/>
                </a:moveTo>
                <a:lnTo>
                  <a:pt x="7186184" y="0"/>
                </a:lnTo>
                <a:lnTo>
                  <a:pt x="7186184" y="7319262"/>
                </a:lnTo>
                <a:lnTo>
                  <a:pt x="0" y="73192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057811" y="1132247"/>
            <a:ext cx="11201489" cy="8060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752"/>
              </a:lnSpc>
            </a:pPr>
            <a:r>
              <a:rPr lang="en-US" b="true" sz="5229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СОГЛАСНО СТАТЬЕ 16 </a:t>
            </a:r>
            <a:r>
              <a:rPr lang="en-US" b="true" sz="5229" u="sng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  <a:hlinkClick r:id="rId4" tooltip="https://ru.ruwiki.ru/wiki/%D0%9A%D0%BE%D0%BD%D1%81%D1%82%D0%B8%D1%82%D1%83%D1%86%D0%B8%D1%8F_%D0%91%D0%B5%D0%BB%D0%B0%D1%80%D1%83%D1%81%D0%B8"/>
              </a:rPr>
              <a:t>КОНСТИТУЦИИ РЕСПУБЛИКИ БЕЛАРУСЬ</a:t>
            </a:r>
            <a:r>
              <a:rPr lang="en-US" b="true" sz="5229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ОТ 15 МАРТА 1994 ГОДА С ИЗМЕНЕНИЯМИ</a:t>
            </a:r>
          </a:p>
          <a:p>
            <a:pPr algn="r">
              <a:lnSpc>
                <a:spcPts val="5752"/>
              </a:lnSpc>
            </a:pPr>
            <a:r>
              <a:rPr lang="en-US" b="true" sz="5229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И ДОПОЛНЕНИЯМИ, ПРИНЯТЫМИ НА РЕСПУБЛИКАНСКИХ РЕФЕРЕНДУМАХ 24 НОЯБРЯ 1996 ГОДА, 17 ОКТЯБРЯ 2004 ГОДА И 27 ФЕВРАЛЯ 2022 ГОДА «РЕЛИГИИ И ВЕРОИСПОВЕДАНИЯ РАВНЫ ПЕРЕД ЗАКОНОМ»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3D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19983" y="966066"/>
            <a:ext cx="16648034" cy="8392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9"/>
              </a:lnSpc>
            </a:pPr>
            <a:r>
              <a:rPr lang="en-US" sz="3799" b="true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ИЗ ПОЛИКОНФЕССИОНАЛЬНОГО СОСТАВА НАСЕЛЕНИЯ СТРАНЫ НАИБОЛЕЕ КРУПНАЯ РЕЛИГИОЗНАЯ ОРГАНИЗАЦИЯ, ПРЕДСТАВЛЕННАЯ НА ТЕРРИТОРИИ СТРАНЫ — </a:t>
            </a:r>
            <a:r>
              <a:rPr lang="en-US" b="true" sz="3799" u="sng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  <a:hlinkClick r:id="rId2" tooltip="https://ru.ruwiki.ru/wiki/%D0%A0%D0%9F%D0%A6"/>
              </a:rPr>
              <a:t>РУССКАЯ ПРАВОСЛАВНАЯ ЦЕРКОВЬ</a:t>
            </a:r>
            <a:r>
              <a:rPr lang="en-US" sz="3799" b="true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, </a:t>
            </a:r>
          </a:p>
          <a:p>
            <a:pPr algn="l">
              <a:lnSpc>
                <a:spcPts val="4179"/>
              </a:lnSpc>
            </a:pPr>
          </a:p>
          <a:p>
            <a:pPr algn="l">
              <a:lnSpc>
                <a:spcPts val="4179"/>
              </a:lnSpc>
            </a:pPr>
            <a:r>
              <a:rPr lang="en-US" sz="3799" b="true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ВТОРОЙ ПО КОЛИЧЕСТВУ ЗАРЕГИСТРИРОВАННЫХ ОБЩИН ЯВЛЯЮТСЯ ХРИСТИАНЕ ВЕРЫ ЕВАНГЕЛЬСКОЙ, </a:t>
            </a:r>
          </a:p>
          <a:p>
            <a:pPr algn="l">
              <a:lnSpc>
                <a:spcPts val="4179"/>
              </a:lnSpc>
            </a:pPr>
          </a:p>
          <a:p>
            <a:pPr algn="l">
              <a:lnSpc>
                <a:spcPts val="4179"/>
              </a:lnSpc>
            </a:pPr>
            <a:r>
              <a:rPr lang="en-US" sz="3799" b="true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ТРЕТЬЕЙ ПО КОЛИЧЕСТВУ ЗАРЕГИСТРИРОВАННЫХ ОБЩИН</a:t>
            </a:r>
            <a:r>
              <a:rPr lang="en-US" b="true" sz="37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 И ВТОРОЙ ПО ЧИСЛЕННОСТИ ВЕРУЮЩИХ — </a:t>
            </a:r>
            <a:r>
              <a:rPr lang="en-US" b="true" sz="3799" u="sng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  <a:hlinkClick r:id="rId3" tooltip="https://ru.ruwiki.ru/wiki/%D0%A0%D0%B8%D0%BC%D1%81%D0%BA%D0%BE-%D0%BA%D0%B0%D1%82%D0%BE%D0%BB%D0%B8%D1%87%D0%B5%D1%81%D0%BA%D0%B0%D1%8F_%D1%86%D0%B5%D1%80%D0%BA%D0%BE%D0%B2%D1%8C"/>
              </a:rPr>
              <a:t>РИМСКО-КАТОЛИЧЕСКАЯ ЦЕРКОВЬ</a:t>
            </a:r>
            <a:r>
              <a:rPr lang="en-US" b="true" sz="37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. </a:t>
            </a:r>
          </a:p>
          <a:p>
            <a:pPr algn="l">
              <a:lnSpc>
                <a:spcPts val="4179"/>
              </a:lnSpc>
            </a:pPr>
          </a:p>
          <a:p>
            <a:pPr algn="l">
              <a:lnSpc>
                <a:spcPts val="4179"/>
              </a:lnSpc>
            </a:pPr>
            <a:r>
              <a:rPr lang="en-US" b="true" sz="37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МЕНЕЕ МНОГОЧИСЛЕННЫЕ КОНФЕССИИ: </a:t>
            </a:r>
            <a:r>
              <a:rPr lang="en-US" b="true" sz="3799" u="sng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  <a:hlinkClick r:id="rId4" tooltip="https://ru.ruwiki.ru/wiki/%D0%9F%D1%80%D0%BE%D1%82%D0%B5%D1%81%D1%82%D0%B0%D0%BD%D1%82%D1%81%D0%BA%D0%B8%D0%B5_%D0%B4%D0%B5%D0%BD%D0%BE%D0%BC%D0%B8%D0%BD%D0%B0%D1%86%D0%B8%D0%B8"/>
              </a:rPr>
              <a:t>ПРОТЕСТАНТСКИЕ ДЕНОМИНАЦИИ</a:t>
            </a:r>
            <a:r>
              <a:rPr lang="en-US" b="true" sz="37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, </a:t>
            </a:r>
            <a:r>
              <a:rPr lang="en-US" b="true" sz="3799" u="sng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  <a:hlinkClick r:id="rId5" tooltip="https://ru.ruwiki.ru/wiki/%D0%98%D1%83%D0%B4%D0%B0%D0%B8%D0%B7%D0%BC"/>
              </a:rPr>
              <a:t>ИУДАИЗМ</a:t>
            </a:r>
            <a:r>
              <a:rPr lang="en-US" b="true" sz="37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, </a:t>
            </a:r>
            <a:r>
              <a:rPr lang="en-US" b="true" sz="3799" u="sng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  <a:hlinkClick r:id="rId6" tooltip="https://ru.ruwiki.ru/wiki/%D0%98%D1%81%D0%BB%D0%B0%D0%BC"/>
              </a:rPr>
              <a:t>ИСЛАМ</a:t>
            </a:r>
            <a:r>
              <a:rPr lang="en-US" b="true" sz="37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, </a:t>
            </a:r>
            <a:r>
              <a:rPr lang="en-US" b="true" sz="3799" u="sng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  <a:hlinkClick r:id="rId7" tooltip="https://ru.ruwiki.ru/wiki/%D0%98%D0%BD%D0%B4%D1%83%D0%B8%D0%B7%D0%BC"/>
              </a:rPr>
              <a:t>ИНДУИЗМ</a:t>
            </a:r>
            <a:r>
              <a:rPr lang="en-US" b="true" sz="37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, </a:t>
            </a:r>
            <a:r>
              <a:rPr lang="en-US" b="true" sz="3799" u="sng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  <a:hlinkClick r:id="rId8" tooltip="https://ru.ruwiki.ru/wiki/%D0%91%D1%83%D0%B4%D0%B4%D0%B8%D0%B7%D0%BC"/>
              </a:rPr>
              <a:t>БУДДИЗМ</a:t>
            </a:r>
            <a:r>
              <a:rPr lang="en-US" b="true" sz="37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, </a:t>
            </a:r>
            <a:r>
              <a:rPr lang="en-US" b="true" sz="3799" u="sng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  <a:hlinkClick r:id="rId9" tooltip="https://ru.ruwiki.ru/wiki/%D0%91%D0%B0%D1%85%D0%B0%D0%B8%D0%B7%D0%BC"/>
              </a:rPr>
              <a:t>БАХАИЗМ</a:t>
            </a:r>
            <a:r>
              <a:rPr lang="en-US" b="true" sz="37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 И НЕКОТОРЫЕ ДРУГИЕ. </a:t>
            </a:r>
          </a:p>
          <a:p>
            <a:pPr algn="l">
              <a:lnSpc>
                <a:spcPts val="4179"/>
              </a:lnSpc>
            </a:pPr>
            <a:r>
              <a:rPr lang="en-US" b="true" sz="37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В ТО ЖЕ САМОЕ ВРЕМЯ ЗНАЧИТЕЛЬНАЯ ЧАСТЬ НАСЕЛЕНИЯ СТРАНЫ ЯВЛЯЮТСЯ НЕВЕРУЮЩИМИ.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198043" y="2544907"/>
            <a:ext cx="6032800" cy="4977060"/>
          </a:xfrm>
          <a:custGeom>
            <a:avLst/>
            <a:gdLst/>
            <a:ahLst/>
            <a:cxnLst/>
            <a:rect r="r" b="b" t="t" l="l"/>
            <a:pathLst>
              <a:path h="4977060" w="6032800">
                <a:moveTo>
                  <a:pt x="0" y="0"/>
                </a:moveTo>
                <a:lnTo>
                  <a:pt x="6032800" y="0"/>
                </a:lnTo>
                <a:lnTo>
                  <a:pt x="6032800" y="4977061"/>
                </a:lnTo>
                <a:lnTo>
                  <a:pt x="0" y="49770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688702"/>
            <a:ext cx="14184119" cy="120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84"/>
              </a:lnSpc>
            </a:pPr>
            <a:r>
              <a:rPr lang="en-US" b="true" sz="4982" spc="-398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ПРИОРИТЕТЫ</a:t>
            </a:r>
            <a:r>
              <a:rPr lang="en-US" b="true" sz="4982" spc="-398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КОНФЕССИОНАЛЬНОЙ ПОЛИТИКИ РЕСПУБЛИКИ БЕЛАРУСЬ (ДАННЫЕ ЗА 2022 ГОД)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2237562"/>
            <a:ext cx="6581833" cy="19844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БЕЛОРУССКАЯ ПРАВОСЛАВНАЯ ЦЕРКОВЬ ОБЪЕДИНЯЕТ </a:t>
            </a:r>
            <a:r>
              <a:rPr lang="en-US" b="true" sz="2799" spc="-187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1 709</a:t>
            </a: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ОБЩИН, </a:t>
            </a:r>
            <a:r>
              <a:rPr lang="en-US" b="true" sz="2799" spc="-187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15</a:t>
            </a: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ЕПАРХИЙ, </a:t>
            </a:r>
          </a:p>
          <a:p>
            <a:pPr algn="ctr">
              <a:lnSpc>
                <a:spcPts val="3107"/>
              </a:lnSpc>
            </a:pPr>
            <a:r>
              <a:rPr lang="en-US" b="true" sz="2799" spc="-187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6</a:t>
            </a: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ДУХОВНЫХ УЧЕБНЫХ ЗАВЕДЕНИЙ, 35 МОНАСТЫРЕЙ, </a:t>
            </a:r>
            <a:r>
              <a:rPr lang="en-US" b="true" sz="2799" spc="-187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15</a:t>
            </a: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БРАТСТВ, </a:t>
            </a:r>
            <a:r>
              <a:rPr lang="en-US" b="true" sz="2799" spc="-187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10</a:t>
            </a: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СЕСТРИЧЕСТВ, ОДНУ МИССИЮ.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589052" y="2237562"/>
            <a:ext cx="5670248" cy="19844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В ТРЕХ ИУДЕЙСКИХ РЕЛИГИОЗНЫХ ОБЪЕДИНЕНИЯХНАСЧИТЫВАЮТСЯ </a:t>
            </a:r>
            <a:r>
              <a:rPr lang="en-US" b="true" sz="2799" spc="-187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53</a:t>
            </a: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РЕЛИГИОЗНЫЕ ОБЩИНЫ, </a:t>
            </a:r>
            <a:r>
              <a:rPr lang="en-US" b="true" sz="2799" spc="-187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9</a:t>
            </a: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КУЛЬТОВЫХ ЗДАНИЙ, </a:t>
            </a:r>
            <a:r>
              <a:rPr lang="en-US" b="true" sz="2799" spc="-187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1</a:t>
            </a: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ДУХОВНОЕ УЧЕБНОЕ ЗАВЕДЕНИЕ.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53297" y="5153025"/>
            <a:ext cx="4944746" cy="23689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В СОСТАВЕ РИМСКО-КАТОЛИЧЕСКОЙ ЦЕРКВИ В БЕЛАРУСИ </a:t>
            </a:r>
            <a:r>
              <a:rPr lang="en-US" b="true" sz="2799" spc="-187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4</a:t>
            </a: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ЕПАРХИИ, </a:t>
            </a:r>
            <a:r>
              <a:rPr lang="en-US" b="true" sz="2799" spc="-187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498</a:t>
            </a: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ОБЩИН, </a:t>
            </a:r>
            <a:r>
              <a:rPr lang="en-US" b="true" sz="2799" spc="-187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6</a:t>
            </a: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ДУХОВНЫХ УЧЕБНЫХ ЗАВЕДЕНИЙ, </a:t>
            </a:r>
            <a:r>
              <a:rPr lang="en-US" b="true" sz="2799" spc="-187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11</a:t>
            </a: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МИССИЙ И </a:t>
            </a:r>
            <a:r>
              <a:rPr lang="en-US" b="true" sz="2799" spc="-187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9</a:t>
            </a: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МОНАСТЫРЕЙ.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795865" y="5042963"/>
            <a:ext cx="5695039" cy="23689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В БЕЛАРУСИ ДЕЙСТВУЮТ </a:t>
            </a:r>
          </a:p>
          <a:p>
            <a:pPr algn="ctr">
              <a:lnSpc>
                <a:spcPts val="3079"/>
              </a:lnSpc>
            </a:pPr>
            <a:r>
              <a:rPr lang="en-US" b="true" sz="2799" spc="-187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24</a:t>
            </a: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МУСУЛЬМАНСКИЕ РЕЛИГИОЗНЫЕ ОБЩИНЫ, КОТОРЫЕ РАСПОЛАГАЮТ </a:t>
            </a:r>
            <a:r>
              <a:rPr lang="en-US" b="true" sz="2799" spc="-187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9</a:t>
            </a:r>
            <a:r>
              <a:rPr lang="en-US" b="true" sz="2799" spc="-187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КУЛЬТОВЫМИ ЗДАНИЯМИ, В ТОМ ЧИСЛЕ СОБОРНОЙ МЕЧЕТЬЮ В МИНСКЕ.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41689" y="7874393"/>
            <a:ext cx="16349215" cy="17333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735"/>
              </a:lnSpc>
            </a:pPr>
            <a:r>
              <a:rPr lang="en-US" b="true" sz="2464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Протестантские религиозные организации представлены </a:t>
            </a:r>
            <a:r>
              <a:rPr lang="en-US" sz="2464" b="true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1 038</a:t>
            </a:r>
            <a:r>
              <a:rPr lang="en-US" b="true" sz="2464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религиозными общинами, </a:t>
            </a:r>
          </a:p>
          <a:p>
            <a:pPr algn="just">
              <a:lnSpc>
                <a:spcPts val="2735"/>
              </a:lnSpc>
            </a:pPr>
            <a:r>
              <a:rPr lang="en-US" sz="2464" b="true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21</a:t>
            </a:r>
            <a:r>
              <a:rPr lang="en-US" b="true" sz="2464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объединением, </a:t>
            </a:r>
            <a:r>
              <a:rPr lang="en-US" sz="2464" b="true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22</a:t>
            </a:r>
            <a:r>
              <a:rPr lang="en-US" b="true" sz="2464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миссиями и </a:t>
            </a:r>
            <a:r>
              <a:rPr lang="en-US" sz="2464" b="true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5</a:t>
            </a:r>
            <a:r>
              <a:rPr lang="en-US" b="true" sz="2464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духовными учебными заведениями </a:t>
            </a:r>
            <a:r>
              <a:rPr lang="en-US" sz="2464" b="true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13</a:t>
            </a:r>
            <a:r>
              <a:rPr lang="en-US" b="true" sz="2464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религиозныхнаправлений. Наиболее многочисленными среди протестантских направлений являются объединения христиан веры евангельской (</a:t>
            </a:r>
            <a:r>
              <a:rPr lang="en-US" sz="2464" b="true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524</a:t>
            </a:r>
            <a:r>
              <a:rPr lang="en-US" b="true" sz="2464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общины), евангельских христиан баптистов (</a:t>
            </a:r>
            <a:r>
              <a:rPr lang="en-US" sz="2464" b="true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281</a:t>
            </a:r>
            <a:r>
              <a:rPr lang="en-US" b="true" sz="2464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 община), адвентистов седьмого дня (</a:t>
            </a:r>
            <a:r>
              <a:rPr lang="en-US" sz="2464" b="true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73 </a:t>
            </a:r>
            <a:r>
              <a:rPr lang="en-US" b="true" sz="2464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общины)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3D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028700"/>
            <a:ext cx="4390658" cy="6590106"/>
          </a:xfrm>
          <a:custGeom>
            <a:avLst/>
            <a:gdLst/>
            <a:ahLst/>
            <a:cxnLst/>
            <a:rect r="r" b="b" t="t" l="l"/>
            <a:pathLst>
              <a:path h="6590106" w="4390658">
                <a:moveTo>
                  <a:pt x="0" y="0"/>
                </a:moveTo>
                <a:lnTo>
                  <a:pt x="4390658" y="0"/>
                </a:lnTo>
                <a:lnTo>
                  <a:pt x="4390658" y="6590106"/>
                </a:lnTo>
                <a:lnTo>
                  <a:pt x="0" y="65901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659396" y="1057275"/>
            <a:ext cx="11599904" cy="40516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96"/>
              </a:lnSpc>
            </a:pPr>
            <a:r>
              <a:rPr lang="en-US" b="true" sz="3600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СОЛОВЬЕВ, КИРИЛЛ АЛЕКСЕЕВИЧ.</a:t>
            </a:r>
          </a:p>
          <a:p>
            <a:pPr algn="just">
              <a:lnSpc>
                <a:spcPts val="3996"/>
              </a:lnSpc>
            </a:pPr>
            <a:r>
              <a:rPr lang="en-US" sz="3600" b="true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История религий : учебник для студ. высших учебных заведений, обуч. по направлениям подготовки 50.03.03 "История искусств", 50.03.04 "Теория истории искусств" (квалификация (степень) "бакалавр") / К. А. Соловьев. - Москва : Вузовский учебник : ИНФРА-М, 2025. - 479 с.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659396" y="5162550"/>
            <a:ext cx="11599904" cy="32146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18"/>
              </a:lnSpc>
            </a:pPr>
            <a:r>
              <a:rPr lang="en-US" sz="2899" b="true">
                <a:solidFill>
                  <a:srgbClr val="F6F6F6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Уч</a:t>
            </a:r>
            <a:r>
              <a:rPr lang="en-US" b="true" sz="2899">
                <a:solidFill>
                  <a:srgbClr val="F6F6F6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ебник по истории религий знакомит студентов с ролью религии в формировании мировой культуры, нравственных ценностей и традиций народов. Курс способствует развитию духовных интересов, личностной зрелости и объективного взгляда на историю, учитывая влияние религиозного самосознания. В книге представлены основные сведения о мировых религиях, традиционных конфессиях и их взаимосвязи с культурой.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703834" y="1028700"/>
            <a:ext cx="4555466" cy="7360809"/>
          </a:xfrm>
          <a:custGeom>
            <a:avLst/>
            <a:gdLst/>
            <a:ahLst/>
            <a:cxnLst/>
            <a:rect r="r" b="b" t="t" l="l"/>
            <a:pathLst>
              <a:path h="7360809" w="4555466">
                <a:moveTo>
                  <a:pt x="0" y="0"/>
                </a:moveTo>
                <a:lnTo>
                  <a:pt x="4555466" y="0"/>
                </a:lnTo>
                <a:lnTo>
                  <a:pt x="4555466" y="7360809"/>
                </a:lnTo>
                <a:lnTo>
                  <a:pt x="0" y="73608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65" t="-2021" r="-3996" b="-3261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099466"/>
            <a:ext cx="11246938" cy="2498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883"/>
              </a:lnSpc>
            </a:pPr>
            <a:r>
              <a:rPr lang="en-US" b="true" sz="4399" spc="-294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КАНФЕСІІ НА БЕЛАРУСІ (К. ХVIII-ХХ СТ.) / В. В. ГРЫГОР'ЕВА, У. М. ЗАВАЛЬНЮК, У. І. НАВIЦКI, А. М. ФIЛАТАВА ; НАВУК. РЭД. У. І. НАВIЦКI. - МН. : ЭКАПЕРСПЕКТЫВА, 1998. - 339 С.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3607308"/>
            <a:ext cx="11246938" cy="32241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19"/>
              </a:lnSpc>
            </a:pPr>
            <a:r>
              <a:rPr lang="en-US" b="true" sz="2900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Аналізуюцца змены ў канфесіянальным становішчы Беларусі з канца XVIII ст. да сённяшняга дня. На падставе багатага матэрыялу, прац рускіх, польскіх, беларускіх даследчыкаў, выдадзеных у XIX — XX стст., аўтары імкнуліся праўдзіва паказаць нялёгкі гістарычны шлях розных канфесій, іх узаемаадносіны, уплыў на стан грамадства.</a:t>
            </a:r>
          </a:p>
          <a:p>
            <a:pPr algn="just">
              <a:lnSpc>
                <a:spcPts val="3219"/>
              </a:lnSpc>
            </a:pPr>
            <a:r>
              <a:rPr lang="en-US" b="true" sz="2900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Для навуковых супрацоўнікаў, выкладчыкаў і студэнтаў ВНУ, усіх, хто цікавіцца гісторыяй нашай Бацькаўшчыны.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028700"/>
            <a:ext cx="3767850" cy="5670615"/>
          </a:xfrm>
          <a:custGeom>
            <a:avLst/>
            <a:gdLst/>
            <a:ahLst/>
            <a:cxnLst/>
            <a:rect r="r" b="b" t="t" l="l"/>
            <a:pathLst>
              <a:path h="5670615" w="3767850">
                <a:moveTo>
                  <a:pt x="0" y="0"/>
                </a:moveTo>
                <a:lnTo>
                  <a:pt x="3767850" y="0"/>
                </a:lnTo>
                <a:lnTo>
                  <a:pt x="3767850" y="5670615"/>
                </a:lnTo>
                <a:lnTo>
                  <a:pt x="0" y="56706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194819" y="1057275"/>
            <a:ext cx="12064481" cy="36846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840"/>
              </a:lnSpc>
            </a:pPr>
            <a:r>
              <a:rPr lang="en-US" b="true" sz="4400">
                <a:solidFill>
                  <a:srgbClr val="003D96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КОЗЛОВСКАЯ, НАТАЛЬЯ ВЛАДИМИРОВНА.</a:t>
            </a:r>
          </a:p>
          <a:p>
            <a:pPr algn="just">
              <a:lnSpc>
                <a:spcPts val="4840"/>
              </a:lnSpc>
            </a:pPr>
            <a:r>
              <a:rPr lang="en-US" sz="4400" b="true">
                <a:solidFill>
                  <a:srgbClr val="003D96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История религии : хрестоматия : учеб. пособие для студ. учреждений высш. образования по историческим спец. / Н. В. Козловская. - Минск : Вышэйшая школа, 2012. - 288 с.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194819" y="4957172"/>
            <a:ext cx="12181190" cy="24240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18"/>
              </a:lnSpc>
            </a:pPr>
            <a:r>
              <a:rPr lang="en-US" b="true" sz="2899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Представлены тексты, входящие в состав канона национально-государственных и мировых религий, фрагменты произведений основоположников религиозных учений и наиболее авторитетных представителей конфессий, извлечения из трудов классиков мирового религиоведения, философов, социологов, историков, этнографов.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3D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029786" y="1201383"/>
            <a:ext cx="4479463" cy="6551316"/>
          </a:xfrm>
          <a:custGeom>
            <a:avLst/>
            <a:gdLst/>
            <a:ahLst/>
            <a:cxnLst/>
            <a:rect r="r" b="b" t="t" l="l"/>
            <a:pathLst>
              <a:path h="6551316" w="4479463">
                <a:moveTo>
                  <a:pt x="0" y="0"/>
                </a:moveTo>
                <a:lnTo>
                  <a:pt x="4479463" y="0"/>
                </a:lnTo>
                <a:lnTo>
                  <a:pt x="4479463" y="6551316"/>
                </a:lnTo>
                <a:lnTo>
                  <a:pt x="0" y="65513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229958"/>
            <a:ext cx="11631509" cy="3736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884"/>
              </a:lnSpc>
            </a:pPr>
            <a:r>
              <a:rPr lang="en-US" b="true" sz="4400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История религии : Учебник для студ. вузов : В 2 т. Т. 1 / Авт. кол.: А. Н. Бочковская, В. В. Винокуров, А. М. Дубянский и др.; под общ. ред. И. Н. Яблокова. - М. : Высшая школа, 2002. - 463 с.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5153025"/>
            <a:ext cx="11709315" cy="2824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18"/>
              </a:lnSpc>
            </a:pPr>
            <a:r>
              <a:rPr lang="en-US" b="true" sz="2899">
                <a:solidFill>
                  <a:srgbClr val="F6F6F6"/>
                </a:solidFill>
                <a:latin typeface="Roboto Bold"/>
                <a:ea typeface="Roboto Bold"/>
                <a:cs typeface="Roboto Bold"/>
                <a:sym typeface="Roboto Bold"/>
              </a:rPr>
              <a:t>В первом томе двухтомной «Истории религии» на богатом этнографическом, религиоведческом материале авторы раскрывают исторический процесс развития религии от зарождения архаичных форм религиозности и племенных культов до формирования религий древних цивилизаций и национальных религий: индуизма, митраизма, зороастризма, даосизма, конфуцианства, иудаизма и др.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033966"/>
            <a:ext cx="4346570" cy="6356958"/>
          </a:xfrm>
          <a:custGeom>
            <a:avLst/>
            <a:gdLst/>
            <a:ahLst/>
            <a:cxnLst/>
            <a:rect r="r" b="b" t="t" l="l"/>
            <a:pathLst>
              <a:path h="6356958" w="4346570">
                <a:moveTo>
                  <a:pt x="0" y="0"/>
                </a:moveTo>
                <a:lnTo>
                  <a:pt x="4346570" y="0"/>
                </a:lnTo>
                <a:lnTo>
                  <a:pt x="4346570" y="6356959"/>
                </a:lnTo>
                <a:lnTo>
                  <a:pt x="0" y="63569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595605" y="1002581"/>
            <a:ext cx="11884030" cy="3080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47"/>
              </a:lnSpc>
            </a:pPr>
            <a:r>
              <a:rPr lang="en-US" b="true" sz="4399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ИСТОРИЯ РЕЛИГИИ : УЧЕБНИК ДЛЯ СТУД. ВУЗОВ : В 2 Т. Т. 2 / АВТ. КОЛ.: А. Н. БОЧКОВСКАЯ, В. В. ВИНОКУРОВ, А. М. ДУБЯНСКИЙ И ДР.; ПОД ОБЩ. РЕД. И. Н. ЯБЛОКОВА. - М. : ВЫСШАЯ ШКОЛА, 2002. - 639 С.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595605" y="4093078"/>
            <a:ext cx="11663695" cy="3624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18"/>
              </a:lnSpc>
            </a:pPr>
            <a:r>
              <a:rPr lang="en-US" sz="2899" b="true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Во втором томе у</a:t>
            </a:r>
            <a:r>
              <a:rPr lang="en-US" b="true" sz="2899">
                <a:solidFill>
                  <a:srgbClr val="003D96"/>
                </a:solidFill>
                <a:latin typeface="Roboto Bold"/>
                <a:ea typeface="Roboto Bold"/>
                <a:cs typeface="Roboto Bold"/>
                <a:sym typeface="Roboto Bold"/>
              </a:rPr>
              <a:t>чебника «История религии» рассматриваются история мировых религий, а также современные нетрадиционные религиозные движения и культы. Выделение истории мировых религий в отдельный том как бы «отделило» их от своих истоков и предшественников, о которых идет речь в первом томе: буддизм — от ведической религии и брахманизма, христианство и ислам — от иудаизма и т. д. Однако фактически такая связь тщательно прописана, и внимательный читатель первого и второго томов такую связь легко обнаружит.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DAHI3pEwu0s</dc:identifier>
  <dcterms:modified xsi:type="dcterms:W3CDTF">2011-08-01T06:04:30Z</dcterms:modified>
  <cp:revision>1</cp:revision>
  <dc:title>Религиозные конфессии в Республике беларусь</dc:title>
</cp:coreProperties>
</file>